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Shrikhand" charset="1" panose="02000000000000000000"/>
      <p:regular r:id="rId14"/>
    </p:embeddedFont>
    <p:embeddedFont>
      <p:font typeface="Poppins Bold" charset="1" panose="02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40.xml" Type="http://schemas.openxmlformats.org/officeDocument/2006/relationships/notesSlide"/><Relationship Id="rId101" Target="notesSlides/notesSlide41.xml" Type="http://schemas.openxmlformats.org/officeDocument/2006/relationships/notesSlide"/><Relationship Id="rId102" Target="notesSlides/notesSlide42.xml" Type="http://schemas.openxmlformats.org/officeDocument/2006/relationships/notesSlide"/><Relationship Id="rId103" Target="notesSlides/notesSlide43.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62" Target="notesSlides/notesSlide2.xml" Type="http://schemas.openxmlformats.org/officeDocument/2006/relationships/notesSlide"/><Relationship Id="rId63" Target="notesSlides/notesSlide3.xml" Type="http://schemas.openxmlformats.org/officeDocument/2006/relationships/notesSlide"/><Relationship Id="rId64" Target="notesSlides/notesSlide4.xml" Type="http://schemas.openxmlformats.org/officeDocument/2006/relationships/notesSlide"/><Relationship Id="rId65" Target="notesSlides/notesSlide5.xml" Type="http://schemas.openxmlformats.org/officeDocument/2006/relationships/notesSlide"/><Relationship Id="rId66" Target="notesSlides/notesSlide6.xml" Type="http://schemas.openxmlformats.org/officeDocument/2006/relationships/notesSlide"/><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fonts/font7.fntdata" Type="http://schemas.openxmlformats.org/officeDocument/2006/relationships/font"/><Relationship Id="rId70" Target="notesSlides/notesSlide10.xml" Type="http://schemas.openxmlformats.org/officeDocument/2006/relationships/notesSlide"/><Relationship Id="rId71" Target="notesSlides/notesSlide11.xml" Type="http://schemas.openxmlformats.org/officeDocument/2006/relationships/notesSlide"/><Relationship Id="rId72" Target="notesSlides/notesSlide12.xml" Type="http://schemas.openxmlformats.org/officeDocument/2006/relationships/notesSlide"/><Relationship Id="rId73" Target="notesSlides/notesSlide13.xml" Type="http://schemas.openxmlformats.org/officeDocument/2006/relationships/notesSlide"/><Relationship Id="rId74" Target="notesSlides/notesSlide14.xml" Type="http://schemas.openxmlformats.org/officeDocument/2006/relationships/notesSlide"/><Relationship Id="rId75" Target="notesSlides/notesSlide15.xml" Type="http://schemas.openxmlformats.org/officeDocument/2006/relationships/notesSlide"/><Relationship Id="rId76" Target="notesSlides/notesSlide16.xml" Type="http://schemas.openxmlformats.org/officeDocument/2006/relationships/notesSlide"/><Relationship Id="rId77" Target="notesSlides/notesSlide17.xml" Type="http://schemas.openxmlformats.org/officeDocument/2006/relationships/notesSlide"/><Relationship Id="rId78" Target="notesSlides/notesSlide18.xml" Type="http://schemas.openxmlformats.org/officeDocument/2006/relationships/notesSlide"/><Relationship Id="rId79" Target="notesSlides/notesSlide19.xml" Type="http://schemas.openxmlformats.org/officeDocument/2006/relationships/notesSlide"/><Relationship Id="rId8" Target="fonts/font8.fntdata" Type="http://schemas.openxmlformats.org/officeDocument/2006/relationships/font"/><Relationship Id="rId80" Target="notesSlides/notesSlide20.xml" Type="http://schemas.openxmlformats.org/officeDocument/2006/relationships/notesSlide"/><Relationship Id="rId81" Target="notesSlides/notesSlide21.xml" Type="http://schemas.openxmlformats.org/officeDocument/2006/relationships/notesSlide"/><Relationship Id="rId82" Target="notesSlides/notesSlide22.xml" Type="http://schemas.openxmlformats.org/officeDocument/2006/relationships/notesSlide"/><Relationship Id="rId83" Target="notesSlides/notesSlide23.xml" Type="http://schemas.openxmlformats.org/officeDocument/2006/relationships/notesSlide"/><Relationship Id="rId84" Target="notesSlides/notesSlide24.xml" Type="http://schemas.openxmlformats.org/officeDocument/2006/relationships/notesSlide"/><Relationship Id="rId85" Target="notesSlides/notesSlide25.xml" Type="http://schemas.openxmlformats.org/officeDocument/2006/relationships/notesSlide"/><Relationship Id="rId86" Target="notesSlides/notesSlide26.xml" Type="http://schemas.openxmlformats.org/officeDocument/2006/relationships/notesSlide"/><Relationship Id="rId87" Target="notesSlides/notesSlide27.xml" Type="http://schemas.openxmlformats.org/officeDocument/2006/relationships/notesSlide"/><Relationship Id="rId88" Target="notesSlides/notesSlide28.xml" Type="http://schemas.openxmlformats.org/officeDocument/2006/relationships/notesSlide"/><Relationship Id="rId89" Target="notesSlides/notesSlide29.xml" Type="http://schemas.openxmlformats.org/officeDocument/2006/relationships/notesSlide"/><Relationship Id="rId9" Target="fonts/font9.fntdata" Type="http://schemas.openxmlformats.org/officeDocument/2006/relationships/font"/><Relationship Id="rId90" Target="notesSlides/notesSlide30.xml" Type="http://schemas.openxmlformats.org/officeDocument/2006/relationships/notesSlide"/><Relationship Id="rId91" Target="notesSlides/notesSlide31.xml" Type="http://schemas.openxmlformats.org/officeDocument/2006/relationships/notesSlide"/><Relationship Id="rId92" Target="notesSlides/notesSlide32.xml" Type="http://schemas.openxmlformats.org/officeDocument/2006/relationships/notesSlide"/><Relationship Id="rId93" Target="notesSlides/notesSlide33.xml" Type="http://schemas.openxmlformats.org/officeDocument/2006/relationships/notesSlide"/><Relationship Id="rId94" Target="notesSlides/notesSlide34.xml" Type="http://schemas.openxmlformats.org/officeDocument/2006/relationships/notesSlide"/><Relationship Id="rId95" Target="notesSlides/notesSlide35.xml" Type="http://schemas.openxmlformats.org/officeDocument/2006/relationships/notesSlide"/><Relationship Id="rId96" Target="notesSlides/notesSlide36.xml" Type="http://schemas.openxmlformats.org/officeDocument/2006/relationships/notesSlide"/><Relationship Id="rId97" Target="notesSlides/notesSlide37.xml" Type="http://schemas.openxmlformats.org/officeDocument/2006/relationships/notesSlide"/><Relationship Id="rId98" Target="notesSlides/notesSlide38.xml" Type="http://schemas.openxmlformats.org/officeDocument/2006/relationships/notesSlide"/><Relationship Id="rId99" Target="notesSlides/notesSlide39.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everyone. I'm Kristina, and today I'm excited to present insights on 'Cyclistic: Maximizing Annual Memberships.' As we explore the data, we'll uncover strategies to enhance our annual membership base.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onto the key findings. We've uncovered valuable insights into user behavior.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Peak Usage Times:</a:t>
            </a:r>
          </a:p>
          <a:p>
            <a:r>
              <a:rPr lang="en-US"/>
              <a:t>We identified specific times during the day when annual members and casual riders prefer using Cyclistic bikes, providing insights into primary motivations behind bike usage, especially in relation to daily commuting habits.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Trip Duration Disparities:</a:t>
            </a:r>
          </a:p>
          <a:p>
            <a:r>
              <a:rPr lang="en-US"/>
              <a:t>Differences in trip durations between annual members and casual riders were analyzed, revealing varying usage patterns, which we'll discuss in depth later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Preferred Docking area:</a:t>
            </a:r>
          </a:p>
          <a:p>
            <a:r>
              <a:rPr lang="en-US"/>
              <a:t/>
            </a:r>
          </a:p>
          <a:p>
            <a:r>
              <a:rPr lang="en-US"/>
              <a:t>By examining preferred docking areas, we identified regions where casual riders and annual members tend to start or end their trips more frequently. </a:t>
            </a:r>
          </a:p>
          <a:p>
            <a:r>
              <a:rPr lang="en-US"/>
              <a:t/>
            </a:r>
          </a:p>
          <a:p>
            <a:r>
              <a:rPr lang="en-US"/>
              <a:t>This information is crucial for optimizing the placement of bikes and docking areas.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explore the breakdown of our user base. </a:t>
            </a:r>
          </a:p>
          <a:p>
            <a:r>
              <a:rPr lang="en-US"/>
              <a:t/>
            </a:r>
          </a:p>
          <a:p>
            <a:r>
              <a:rPr lang="en-US"/>
              <a:t>Our analysis reveals that casual riders contribute to 36% of our trips, while members make up a substantial 64%. This pie chart provides a clear visualization of user engagement patterns.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Peak Usage Times, casual riders show a higher count on weekends, indicating leisurely usage. </a:t>
            </a:r>
          </a:p>
          <a:p>
            <a:r>
              <a:rPr lang="en-US"/>
              <a:t/>
            </a:r>
          </a:p>
          <a:p>
            <a:r>
              <a:rPr lang="en-US"/>
              <a:t>On the other hand, members display more consistent usage throughout weekdays, aligning with commuting patterns.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Both Casual riders and annual members exhibit a similar pattern around a year with the highest count in July for casual riders and August for annual members. </a:t>
            </a:r>
          </a:p>
          <a:p>
            <a:r>
              <a:rPr lang="en-US"/>
              <a:t/>
            </a:r>
          </a:p>
          <a:p>
            <a:r>
              <a:rPr lang="en-US"/>
              <a:t>These insights will guide our seasonal promotions and targeted campaigns.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Shifting focus to Trip Duration Disparities, the graph here illustrates average trip durations by day of the week and user type. </a:t>
            </a:r>
          </a:p>
          <a:p>
            <a:r>
              <a:rPr lang="en-US"/>
              <a:t/>
            </a:r>
          </a:p>
          <a:p>
            <a:r>
              <a:rPr lang="en-US"/>
              <a:t>Casual riders generally have longer trips, especially on weekends, while annual members maintain stable durations throughout weekdays. </a:t>
            </a:r>
          </a:p>
          <a:p>
            <a:r>
              <a:rPr lang="en-US"/>
              <a:t/>
            </a:r>
          </a:p>
          <a:p>
            <a:r>
              <a:rPr lang="en-US"/>
              <a:t>These variations highlight distinct usage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Continuing with Trip Duration Disparities, casual riders have longer durations in July, aligning with peak leisure times. </a:t>
            </a:r>
          </a:p>
          <a:p>
            <a:r>
              <a:rPr lang="en-US"/>
              <a:t/>
            </a:r>
          </a:p>
          <a:p>
            <a:r>
              <a:rPr lang="en-US"/>
              <a:t>Members, however, maintain a consistent trend, with July being their longest durations. Understanding these patterns allows us to tailor marketing strategies effectively.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visualize Preferred Docking Areas. </a:t>
            </a:r>
          </a:p>
          <a:p>
            <a:r>
              <a:rPr lang="en-US"/>
              <a:t/>
            </a:r>
          </a:p>
          <a:p>
            <a:r>
              <a:rPr lang="en-US"/>
              <a:t>We observe higher density on weekends along the coast of Lake Michigan, indicating areas of high recreational usage.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quick overview of what we'll cover today:</a:t>
            </a:r>
          </a:p>
          <a:p>
            <a:r>
              <a:rPr lang="en-US"/>
              <a:t/>
            </a:r>
          </a:p>
          <a:p>
            <a:r>
              <a:rPr lang="en-US"/>
              <a:t>Objective: We aim to maximize annual memberships by deriving insights for targeted marketing strategies, specifically focusing on converting casual riders into annual members.</a:t>
            </a:r>
          </a:p>
          <a:p>
            <a:r>
              <a:rPr lang="en-US"/>
              <a:t/>
            </a:r>
          </a:p>
          <a:p>
            <a:r>
              <a:rPr lang="en-US"/>
              <a:t>Business Background: A closer look at Cyclistic's extensive bike-share program, user behavior, pricing structures, and our marketing efforts.</a:t>
            </a:r>
          </a:p>
          <a:p>
            <a:r>
              <a:rPr lang="en-US"/>
              <a:t/>
            </a:r>
          </a:p>
          <a:p>
            <a:r>
              <a:rPr lang="en-US"/>
              <a:t>Business Task: Understanding the differences in how annual members and casual riders use Cyclistic bikes.</a:t>
            </a:r>
          </a:p>
          <a:p>
            <a:r>
              <a:rPr lang="en-US"/>
              <a:t/>
            </a:r>
          </a:p>
          <a:p>
            <a:r>
              <a:rPr lang="en-US"/>
              <a:t>Key Findings: Insights into peak usage times, trip duration disparities, and preferred docking area.</a:t>
            </a:r>
          </a:p>
          <a:p>
            <a:r>
              <a:rPr lang="en-US"/>
              <a:t/>
            </a:r>
          </a:p>
          <a:p>
            <a:r>
              <a:rPr lang="en-US"/>
              <a:t>Proposed Business Plans: Actionable strategies to optimize user engagement and boost annual memberships. </a:t>
            </a:r>
          </a:p>
          <a:p>
            <a:r>
              <a:rPr lang="en-US"/>
              <a:t/>
            </a:r>
          </a:p>
          <a:p>
            <a:r>
              <a:rPr lang="en-US"/>
              <a:t>Now, let's get started.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Shifting to annual members, our map showcases higher density on weekdays, particularly in inland areas. </a:t>
            </a:r>
          </a:p>
          <a:p>
            <a:r>
              <a:rPr lang="en-US"/>
              <a:t/>
            </a:r>
          </a:p>
          <a:p>
            <a:r>
              <a:rPr lang="en-US"/>
              <a:t>Understanding these preferred docking areas is instrumental in optimizing bike placement and ensuring our bikes are readily available where our members need them the most.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our key findings in mind, we've crafted three strategic approaches to optimize user engagement and drive the conversion of casual riders into annual members.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up, it's targeted marketing strategies: Weekday Convenience, Weekend Adventure.</a:t>
            </a:r>
          </a:p>
          <a:p>
            <a:r>
              <a:rPr lang="en-US"/>
              <a:t/>
            </a:r>
          </a:p>
          <a:p>
            <a:r>
              <a:rPr lang="en-US"/>
              <a:t>Casual riders show a preference for weekends, and to convert them into annual members, we will launch targeted weekday campaigns.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goal is to increase weekday ridership...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15% among casual users through promotions emphasizing the ease of city commuting. </a:t>
            </a:r>
          </a:p>
          <a:p>
            <a:r>
              <a:rPr lang="en-US"/>
              <a:t/>
            </a:r>
          </a:p>
          <a:p>
            <a:r>
              <a:rPr lang="en-US"/>
              <a:t>Simultaneously, we aim to boost weekend usage among annual members...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20% by promoting flexible weekend adventure plans with specific scenic routes.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up, we have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Seasonal promotions, Capitalizing on Peaks, Boosting in Valleys.</a:t>
            </a:r>
          </a:p>
          <a:p>
            <a:r>
              <a:rPr lang="en-US"/>
              <a:t/>
            </a:r>
          </a:p>
          <a:p>
            <a:r>
              <a:rPr lang="en-US"/>
              <a:t>Leveraging insights from peak usage times, the goal is to strategically implement seasonal promotions that not only maximize engagement during peak months but also encourage casual riders to transition into annual members during low-usage periods.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peak months, we aim to increase annual memberships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25% through exclusive offers and events that specifically target casual riders. </a:t>
            </a:r>
          </a:p>
          <a:p>
            <a:r>
              <a:rPr lang="en-US"/>
              <a:t/>
            </a:r>
          </a:p>
          <a:p>
            <a:r>
              <a:rPr lang="en-US"/>
              <a:t>For example,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primary objective is to maximize annual memberships. </a:t>
            </a:r>
          </a:p>
          <a:p>
            <a:r>
              <a:rPr lang="en-US"/>
              <a:t/>
            </a:r>
          </a:p>
          <a:p>
            <a:r>
              <a:rPr lang="en-US"/>
              <a:t>Our specific focus is on converting casual riders into committed annual members.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limited-time discounts on annual memberships during these peak months to incentivize casual riders to make a commitment.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low-usage periods, our goal is to boost ridership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20% among casual riders by introducing targeted promotions, such as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discounted single-ride passes or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referral incentives. </a:t>
            </a:r>
          </a:p>
          <a:p>
            <a:r>
              <a:rPr lang="en-US"/>
              <a:t/>
            </a:r>
          </a:p>
          <a:p>
            <a:r>
              <a:rPr lang="en-US"/>
              <a:t>Simultaneously, emphasize the long-term benefits of an annual membership, encouraging casual riders to make the transition during these off-peak months.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 but not least, it's geographically tailored strategy: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Coastal Conservation Collaboration strategy.</a:t>
            </a:r>
          </a:p>
          <a:p>
            <a:r>
              <a:rPr lang="en-US"/>
              <a:t/>
            </a:r>
          </a:p>
          <a:p>
            <a:r>
              <a:rPr lang="en-US"/>
              <a:t>It aims to forge partnerships with local environmental organizations to promote sustainability while enhancing Cyclistic's brand presence.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break down the strategy.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strategy involves Partnership with Eco Organizations.</a:t>
            </a:r>
          </a:p>
          <a:p>
            <a:r>
              <a:rPr lang="en-US"/>
              <a:t/>
            </a:r>
          </a:p>
          <a:p>
            <a:r>
              <a:rPr lang="en-US"/>
              <a:t>We will collaborate with Chicago Wilderness Alliance, a regional collaborative of hundreds of partner organizations and individuals working to implement landscape-scale approaches to conservation in and around the southern shores of Lake Michigan.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Promotion Integration.</a:t>
            </a:r>
          </a:p>
          <a:p>
            <a:r>
              <a:rPr lang="en-US"/>
              <a:t/>
            </a:r>
          </a:p>
          <a:p>
            <a:r>
              <a:rPr lang="en-US"/>
              <a:t>We will integrate our promotions with an eco-friendly initiative called Green Vision Initiatives, led by Chicago Wilderness Alliance.  </a:t>
            </a:r>
          </a:p>
          <a:p>
            <a:r>
              <a:rPr lang="en-US"/>
              <a:t/>
            </a:r>
          </a:p>
          <a:p>
            <a:r>
              <a:rPr lang="en-US"/>
              <a:t>For every bike rental made through Cyclistic's platform during weekends along the Lake Michigan coast,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delve into Cyclistic's rich business background.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 of the proceeds are donated to Green Vision Initiatives, funding eco-friendly projects they lead.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Because they are actively involved in conservation efforts, we can utilize their strong presence among local communities and visitors.</a:t>
            </a:r>
          </a:p>
          <a:p>
            <a:r>
              <a:rPr lang="en-US"/>
              <a:t/>
            </a:r>
          </a:p>
          <a:p>
            <a:r>
              <a:rPr lang="en-US"/>
              <a:t>Therefore, it is a Win-Win Collaboration.</a:t>
            </a:r>
          </a:p>
          <a:p>
            <a:r>
              <a:rPr lang="en-US"/>
              <a:t/>
            </a:r>
          </a:p>
          <a:p>
            <a:r>
              <a:rPr lang="en-US"/>
              <a:t>By aligning our promotions with Chicago Wilderness Alliance and possibly many others in the future, we create a win-win situation. </a:t>
            </a:r>
          </a:p>
          <a:p>
            <a:r>
              <a:rPr lang="en-US"/>
              <a:t/>
            </a:r>
          </a:p>
          <a:p>
            <a:r>
              <a:rPr lang="en-US"/>
              <a:t>Cyclistic gains visibility among environmentally conscious consumers who frequent the coastal areas, while our partner organizations receive support for their conservation efforts.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we move forward, your input is invaluable. </a:t>
            </a:r>
          </a:p>
          <a:p>
            <a:r>
              <a:rPr lang="en-US"/>
              <a:t/>
            </a:r>
          </a:p>
          <a:p>
            <a:r>
              <a:rPr lang="en-US"/>
              <a:t>Please feel free to share your insights and perspectives.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you have any further questions, suggestions, or would like to discuss the findings in more detail, please feel free to get in touch. </a:t>
            </a:r>
          </a:p>
          <a:p>
            <a:r>
              <a:rPr lang="en-US"/>
              <a:t/>
            </a:r>
          </a:p>
          <a:p>
            <a:r>
              <a:rPr lang="en-US"/>
              <a:t>You can reach me through one of these methods mentioned in the slide.</a:t>
            </a:r>
          </a:p>
          <a:p>
            <a:r>
              <a:rPr lang="en-US"/>
              <a:t/>
            </a:r>
          </a:p>
          <a:p>
            <a:r>
              <a:rPr lang="en-US"/>
              <a:t>Thank you so much for your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operate an extensive bike-share program with 5,824 bikes strategically placed across 692 docking stations. This infrastructure ensures widespread accessibility, forming the backbone of our service.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Approximately 8% of our riders use assistive bikes, highlighting Cyclistic's commitment to inclusivity. Furthermore, 30% of our users choose Cyclistic bikes for their daily commute, showcasing the practical utility of our service.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terms of pricing, we offer flexible plans to cater to various user preferences. Casual riders can opt for single-ride or full-day passes, providing choices that align with their needs. For committed users, Cyclistic members enjoy the benefits of an annual membership plan, offering a convenient and cost-effective solution for regular riders.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Cyclistic's marketing team engages our audience effectively through channels like email and social media. Supported by our marketing analytics team, we collect, analyze, and report data to guide data-driven strategies, ensuring our campaigns are impactful and resonate with our audience.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this comprehensive background, let's outline our business task: understanding how annual members and casual riders use Cyclistic bikes differently.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7.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7.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7.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6.jpeg" Type="http://schemas.openxmlformats.org/officeDocument/2006/relationships/image"/><Relationship Id="rId4" Target="../media/image1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9.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9.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9.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6.jpeg" Type="http://schemas.openxmlformats.org/officeDocument/2006/relationships/image"/><Relationship Id="rId4" Target="../media/image1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16.jpeg" Type="http://schemas.openxmlformats.org/officeDocument/2006/relationships/image"/><Relationship Id="rId4" Target="../media/image18.jpeg" Type="http://schemas.openxmlformats.org/officeDocument/2006/relationships/image"/><Relationship Id="rId5" Target="../media/image26.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27.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27.png" Type="http://schemas.openxmlformats.org/officeDocument/2006/relationships/image"/><Relationship Id="rId6" Target="../media/image3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27.png" Type="http://schemas.openxmlformats.org/officeDocument/2006/relationships/image"/><Relationship Id="rId6" Target="../media/image30.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27.png" Type="http://schemas.openxmlformats.org/officeDocument/2006/relationships/image"/><Relationship Id="rId6" Target="../media/image31.png" Type="http://schemas.openxmlformats.org/officeDocument/2006/relationships/image"/><Relationship Id="rId7" Target="../media/image30.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true" flipV="false" rot="0">
            <a:off x="11296590" y="1388078"/>
            <a:ext cx="9571694" cy="8135940"/>
          </a:xfrm>
          <a:custGeom>
            <a:avLst/>
            <a:gdLst/>
            <a:ahLst/>
            <a:cxnLst/>
            <a:rect r="r" b="b" t="t" l="l"/>
            <a:pathLst>
              <a:path h="8135940" w="9571694">
                <a:moveTo>
                  <a:pt x="9571694" y="0"/>
                </a:moveTo>
                <a:lnTo>
                  <a:pt x="0" y="0"/>
                </a:lnTo>
                <a:lnTo>
                  <a:pt x="0" y="8135940"/>
                </a:lnTo>
                <a:lnTo>
                  <a:pt x="9571694" y="8135940"/>
                </a:lnTo>
                <a:lnTo>
                  <a:pt x="95716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318871" y="9402612"/>
            <a:ext cx="18925742" cy="1150106"/>
          </a:xfrm>
          <a:prstGeom prst="rect">
            <a:avLst/>
          </a:prstGeom>
          <a:solidFill>
            <a:srgbClr val="8CB561"/>
          </a:solidFill>
        </p:spPr>
      </p:sp>
      <p:grpSp>
        <p:nvGrpSpPr>
          <p:cNvPr name="Group 4" id="4"/>
          <p:cNvGrpSpPr/>
          <p:nvPr/>
        </p:nvGrpSpPr>
        <p:grpSpPr>
          <a:xfrm rot="0">
            <a:off x="1028699" y="1388078"/>
            <a:ext cx="8593878" cy="2969433"/>
            <a:chOff x="0" y="0"/>
            <a:chExt cx="11458504" cy="3959244"/>
          </a:xfrm>
        </p:grpSpPr>
        <p:sp>
          <p:nvSpPr>
            <p:cNvPr name="Freeform 5" id="5"/>
            <p:cNvSpPr/>
            <p:nvPr/>
          </p:nvSpPr>
          <p:spPr>
            <a:xfrm flipH="false" flipV="false" rot="0">
              <a:off x="0" y="3606497"/>
              <a:ext cx="2612943" cy="352747"/>
            </a:xfrm>
            <a:custGeom>
              <a:avLst/>
              <a:gdLst/>
              <a:ahLst/>
              <a:cxnLst/>
              <a:rect r="r" b="b" t="t" l="l"/>
              <a:pathLst>
                <a:path h="352747" w="2612943">
                  <a:moveTo>
                    <a:pt x="0" y="0"/>
                  </a:moveTo>
                  <a:lnTo>
                    <a:pt x="2612943" y="0"/>
                  </a:lnTo>
                  <a:lnTo>
                    <a:pt x="2612943" y="352747"/>
                  </a:lnTo>
                  <a:lnTo>
                    <a:pt x="0" y="352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2456875"/>
              <a:ext cx="11458503" cy="682413"/>
            </a:xfrm>
            <a:prstGeom prst="rect">
              <a:avLst/>
            </a:prstGeom>
          </p:spPr>
          <p:txBody>
            <a:bodyPr anchor="t" rtlCol="false" tIns="0" lIns="0" bIns="0" rIns="0">
              <a:spAutoFit/>
            </a:bodyPr>
            <a:lstStyle/>
            <a:p>
              <a:pPr>
                <a:lnSpc>
                  <a:spcPts val="4160"/>
                </a:lnSpc>
              </a:pPr>
              <a:r>
                <a:rPr lang="en-US" sz="3200" spc="160">
                  <a:solidFill>
                    <a:srgbClr val="FAFBFB"/>
                  </a:solidFill>
                  <a:latin typeface="Poppins Medium Bold"/>
                </a:rPr>
                <a:t>Maximizing Anuual Memeberships</a:t>
              </a:r>
            </a:p>
          </p:txBody>
        </p:sp>
        <p:sp>
          <p:nvSpPr>
            <p:cNvPr name="TextBox 7" id="7"/>
            <p:cNvSpPr txBox="true"/>
            <p:nvPr/>
          </p:nvSpPr>
          <p:spPr>
            <a:xfrm rot="0">
              <a:off x="0" y="-85725"/>
              <a:ext cx="11458504" cy="2113492"/>
            </a:xfrm>
            <a:prstGeom prst="rect">
              <a:avLst/>
            </a:prstGeom>
          </p:spPr>
          <p:txBody>
            <a:bodyPr anchor="t" rtlCol="false" tIns="0" lIns="0" bIns="0" rIns="0">
              <a:spAutoFit/>
            </a:bodyPr>
            <a:lstStyle/>
            <a:p>
              <a:pPr>
                <a:lnSpc>
                  <a:spcPts val="12999"/>
                </a:lnSpc>
              </a:pPr>
              <a:r>
                <a:rPr lang="en-US" sz="9999" spc="-169">
                  <a:solidFill>
                    <a:srgbClr val="FAFBFB"/>
                  </a:solidFill>
                  <a:latin typeface="Poppins Bold Bold Italics"/>
                </a:rPr>
                <a:t>Cyclistic</a:t>
              </a:r>
            </a:p>
          </p:txBody>
        </p:sp>
      </p:grpSp>
      <p:sp>
        <p:nvSpPr>
          <p:cNvPr name="TextBox 8" id="8"/>
          <p:cNvSpPr txBox="true"/>
          <p:nvPr/>
        </p:nvSpPr>
        <p:spPr>
          <a:xfrm rot="0">
            <a:off x="1028700" y="8134074"/>
            <a:ext cx="8593878" cy="450215"/>
          </a:xfrm>
          <a:prstGeom prst="rect">
            <a:avLst/>
          </a:prstGeom>
        </p:spPr>
        <p:txBody>
          <a:bodyPr anchor="t" rtlCol="false" tIns="0" lIns="0" bIns="0" rIns="0">
            <a:spAutoFit/>
          </a:bodyPr>
          <a:lstStyle/>
          <a:p>
            <a:pPr>
              <a:lnSpc>
                <a:spcPts val="3640"/>
              </a:lnSpc>
            </a:pPr>
            <a:r>
              <a:rPr lang="en-US" sz="2800" spc="392">
                <a:solidFill>
                  <a:srgbClr val="FAFBFB"/>
                </a:solidFill>
                <a:latin typeface="Poppins Light"/>
              </a:rPr>
              <a:t>PREPARED BY KRISTINA YURIM KANG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AutoShape 2" id="2"/>
          <p:cNvSpPr/>
          <p:nvPr/>
        </p:nvSpPr>
        <p:spPr>
          <a:xfrm rot="0">
            <a:off x="-204992" y="-170819"/>
            <a:ext cx="18697984" cy="2668496"/>
          </a:xfrm>
          <a:prstGeom prst="rect">
            <a:avLst/>
          </a:prstGeom>
          <a:solidFill>
            <a:srgbClr val="222321"/>
          </a:solidFill>
        </p:spPr>
      </p:sp>
      <p:sp>
        <p:nvSpPr>
          <p:cNvPr name="TextBox 3" id="3"/>
          <p:cNvSpPr txBox="true"/>
          <p:nvPr/>
        </p:nvSpPr>
        <p:spPr>
          <a:xfrm rot="0">
            <a:off x="1114425" y="753432"/>
            <a:ext cx="11782497" cy="9810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a:rPr>
              <a:t>Key Findings</a:t>
            </a:r>
          </a:p>
        </p:txBody>
      </p:sp>
      <p:sp>
        <p:nvSpPr>
          <p:cNvPr name="Freeform 4" id="4"/>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203649" y="3382205"/>
            <a:ext cx="4766755" cy="5876095"/>
          </a:xfrm>
          <a:prstGeom prst="rect">
            <a:avLst/>
          </a:prstGeom>
          <a:solidFill>
            <a:srgbClr val="222321"/>
          </a:solidFill>
        </p:spPr>
      </p:sp>
      <p:sp>
        <p:nvSpPr>
          <p:cNvPr name="AutoShape 6" id="6"/>
          <p:cNvSpPr/>
          <p:nvPr/>
        </p:nvSpPr>
        <p:spPr>
          <a:xfrm rot="0">
            <a:off x="6764427" y="3382205"/>
            <a:ext cx="4766755" cy="5876095"/>
          </a:xfrm>
          <a:prstGeom prst="rect">
            <a:avLst/>
          </a:prstGeom>
          <a:solidFill>
            <a:srgbClr val="222321"/>
          </a:solidFill>
        </p:spPr>
      </p:sp>
      <p:sp>
        <p:nvSpPr>
          <p:cNvPr name="AutoShape 7" id="7"/>
          <p:cNvSpPr/>
          <p:nvPr/>
        </p:nvSpPr>
        <p:spPr>
          <a:xfrm rot="0">
            <a:off x="12142647" y="3382205"/>
            <a:ext cx="4766755" cy="5876095"/>
          </a:xfrm>
          <a:prstGeom prst="rect">
            <a:avLst/>
          </a:prstGeom>
          <a:solidFill>
            <a:srgbClr val="222321"/>
          </a:solid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AutoShape 2" id="2"/>
          <p:cNvSpPr/>
          <p:nvPr/>
        </p:nvSpPr>
        <p:spPr>
          <a:xfrm rot="0">
            <a:off x="-204992" y="-170819"/>
            <a:ext cx="18697984" cy="2668496"/>
          </a:xfrm>
          <a:prstGeom prst="rect">
            <a:avLst/>
          </a:prstGeom>
          <a:solidFill>
            <a:srgbClr val="222321"/>
          </a:solidFill>
        </p:spPr>
      </p:sp>
      <p:sp>
        <p:nvSpPr>
          <p:cNvPr name="TextBox 3" id="3"/>
          <p:cNvSpPr txBox="true"/>
          <p:nvPr/>
        </p:nvSpPr>
        <p:spPr>
          <a:xfrm rot="0">
            <a:off x="1114425" y="753432"/>
            <a:ext cx="11782497" cy="9810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a:rPr>
              <a:t>Key Findings</a:t>
            </a:r>
          </a:p>
        </p:txBody>
      </p:sp>
      <p:sp>
        <p:nvSpPr>
          <p:cNvPr name="Freeform 4" id="4"/>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203649" y="3382205"/>
            <a:ext cx="4766755" cy="5876095"/>
          </a:xfrm>
          <a:prstGeom prst="rect">
            <a:avLst/>
          </a:prstGeom>
          <a:solidFill>
            <a:srgbClr val="222321"/>
          </a:solidFill>
        </p:spPr>
      </p:sp>
      <p:sp>
        <p:nvSpPr>
          <p:cNvPr name="TextBox 6" id="6"/>
          <p:cNvSpPr txBox="true"/>
          <p:nvPr/>
        </p:nvSpPr>
        <p:spPr>
          <a:xfrm rot="0">
            <a:off x="1567672" y="5203000"/>
            <a:ext cx="4038708" cy="1099820"/>
          </a:xfrm>
          <a:prstGeom prst="rect">
            <a:avLst/>
          </a:prstGeom>
        </p:spPr>
        <p:txBody>
          <a:bodyPr anchor="t" rtlCol="false" tIns="0" lIns="0" bIns="0" rIns="0">
            <a:spAutoFit/>
          </a:bodyPr>
          <a:lstStyle/>
          <a:p>
            <a:pPr algn="ctr">
              <a:lnSpc>
                <a:spcPts val="4419"/>
              </a:lnSpc>
            </a:pPr>
            <a:r>
              <a:rPr lang="en-US" sz="3399" spc="339">
                <a:solidFill>
                  <a:srgbClr val="FAFBFB"/>
                </a:solidFill>
                <a:latin typeface="Poppins Light Bold"/>
              </a:rPr>
              <a:t>PEAK USAGE TIMES</a:t>
            </a:r>
          </a:p>
        </p:txBody>
      </p:sp>
      <p:sp>
        <p:nvSpPr>
          <p:cNvPr name="TextBox 7" id="7"/>
          <p:cNvSpPr txBox="true"/>
          <p:nvPr/>
        </p:nvSpPr>
        <p:spPr>
          <a:xfrm rot="0">
            <a:off x="1567672" y="6353560"/>
            <a:ext cx="4038708" cy="104584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Understanding Commuting Patterns</a:t>
            </a:r>
          </a:p>
        </p:txBody>
      </p:sp>
      <p:sp>
        <p:nvSpPr>
          <p:cNvPr name="AutoShape 8" id="8"/>
          <p:cNvSpPr/>
          <p:nvPr/>
        </p:nvSpPr>
        <p:spPr>
          <a:xfrm rot="0">
            <a:off x="6764427" y="3382205"/>
            <a:ext cx="4766755" cy="5876095"/>
          </a:xfrm>
          <a:prstGeom prst="rect">
            <a:avLst/>
          </a:prstGeom>
          <a:solidFill>
            <a:srgbClr val="222321"/>
          </a:solidFill>
        </p:spPr>
      </p:sp>
      <p:sp>
        <p:nvSpPr>
          <p:cNvPr name="AutoShape 9" id="9"/>
          <p:cNvSpPr/>
          <p:nvPr/>
        </p:nvSpPr>
        <p:spPr>
          <a:xfrm rot="0">
            <a:off x="12142647" y="3382205"/>
            <a:ext cx="4766755" cy="5876095"/>
          </a:xfrm>
          <a:prstGeom prst="rect">
            <a:avLst/>
          </a:prstGeom>
          <a:solidFill>
            <a:srgbClr val="222321"/>
          </a:solid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AutoShape 2" id="2"/>
          <p:cNvSpPr/>
          <p:nvPr/>
        </p:nvSpPr>
        <p:spPr>
          <a:xfrm rot="0">
            <a:off x="-204992" y="-170819"/>
            <a:ext cx="18697984" cy="2668496"/>
          </a:xfrm>
          <a:prstGeom prst="rect">
            <a:avLst/>
          </a:prstGeom>
          <a:solidFill>
            <a:srgbClr val="222321"/>
          </a:solidFill>
        </p:spPr>
      </p:sp>
      <p:sp>
        <p:nvSpPr>
          <p:cNvPr name="TextBox 3" id="3"/>
          <p:cNvSpPr txBox="true"/>
          <p:nvPr/>
        </p:nvSpPr>
        <p:spPr>
          <a:xfrm rot="0">
            <a:off x="1114425" y="753432"/>
            <a:ext cx="11782497" cy="9810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a:rPr>
              <a:t>Key Findings</a:t>
            </a:r>
          </a:p>
        </p:txBody>
      </p:sp>
      <p:sp>
        <p:nvSpPr>
          <p:cNvPr name="Freeform 4" id="4"/>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203649" y="3382205"/>
            <a:ext cx="4766755" cy="5876095"/>
          </a:xfrm>
          <a:prstGeom prst="rect">
            <a:avLst/>
          </a:prstGeom>
          <a:solidFill>
            <a:srgbClr val="222321"/>
          </a:solidFill>
        </p:spPr>
      </p:sp>
      <p:grpSp>
        <p:nvGrpSpPr>
          <p:cNvPr name="Group 6" id="6"/>
          <p:cNvGrpSpPr/>
          <p:nvPr/>
        </p:nvGrpSpPr>
        <p:grpSpPr>
          <a:xfrm rot="0">
            <a:off x="1567672" y="5241100"/>
            <a:ext cx="4038708" cy="2158305"/>
            <a:chOff x="0" y="0"/>
            <a:chExt cx="5384944" cy="2877740"/>
          </a:xfrm>
        </p:grpSpPr>
        <p:sp>
          <p:nvSpPr>
            <p:cNvPr name="TextBox 7" id="7"/>
            <p:cNvSpPr txBox="true"/>
            <p:nvPr/>
          </p:nvSpPr>
          <p:spPr>
            <a:xfrm rot="0">
              <a:off x="0" y="-38100"/>
              <a:ext cx="5384944" cy="1453727"/>
            </a:xfrm>
            <a:prstGeom prst="rect">
              <a:avLst/>
            </a:prstGeom>
          </p:spPr>
          <p:txBody>
            <a:bodyPr anchor="t" rtlCol="false" tIns="0" lIns="0" bIns="0" rIns="0">
              <a:spAutoFit/>
            </a:bodyPr>
            <a:lstStyle/>
            <a:p>
              <a:pPr algn="ctr">
                <a:lnSpc>
                  <a:spcPts val="4419"/>
                </a:lnSpc>
              </a:pPr>
              <a:r>
                <a:rPr lang="en-US" sz="3399" spc="339">
                  <a:solidFill>
                    <a:srgbClr val="FAFBFB"/>
                  </a:solidFill>
                  <a:latin typeface="Poppins Light Bold"/>
                </a:rPr>
                <a:t>PEAK USAGE TIMES</a:t>
              </a:r>
            </a:p>
          </p:txBody>
        </p:sp>
        <p:sp>
          <p:nvSpPr>
            <p:cNvPr name="TextBox 8" id="8"/>
            <p:cNvSpPr txBox="true"/>
            <p:nvPr/>
          </p:nvSpPr>
          <p:spPr>
            <a:xfrm rot="0">
              <a:off x="0" y="1511855"/>
              <a:ext cx="5384944" cy="136588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Understanding Commuting Patterns</a:t>
              </a:r>
            </a:p>
          </p:txBody>
        </p:sp>
      </p:grpSp>
      <p:sp>
        <p:nvSpPr>
          <p:cNvPr name="AutoShape 9" id="9"/>
          <p:cNvSpPr/>
          <p:nvPr/>
        </p:nvSpPr>
        <p:spPr>
          <a:xfrm rot="0">
            <a:off x="6764427" y="3382205"/>
            <a:ext cx="4766755" cy="5876095"/>
          </a:xfrm>
          <a:prstGeom prst="rect">
            <a:avLst/>
          </a:prstGeom>
          <a:solidFill>
            <a:srgbClr val="222321"/>
          </a:solidFill>
        </p:spPr>
      </p:sp>
      <p:sp>
        <p:nvSpPr>
          <p:cNvPr name="TextBox 10" id="10"/>
          <p:cNvSpPr txBox="true"/>
          <p:nvPr/>
        </p:nvSpPr>
        <p:spPr>
          <a:xfrm rot="0">
            <a:off x="7128450" y="5203000"/>
            <a:ext cx="4038708" cy="1099820"/>
          </a:xfrm>
          <a:prstGeom prst="rect">
            <a:avLst/>
          </a:prstGeom>
        </p:spPr>
        <p:txBody>
          <a:bodyPr anchor="t" rtlCol="false" tIns="0" lIns="0" bIns="0" rIns="0">
            <a:spAutoFit/>
          </a:bodyPr>
          <a:lstStyle/>
          <a:p>
            <a:pPr algn="ctr">
              <a:lnSpc>
                <a:spcPts val="4420"/>
              </a:lnSpc>
            </a:pPr>
            <a:r>
              <a:rPr lang="en-US" sz="3400" spc="340">
                <a:solidFill>
                  <a:srgbClr val="FAFBFB"/>
                </a:solidFill>
                <a:latin typeface="Poppins Light Bold"/>
              </a:rPr>
              <a:t>TRIP DURATION DISPARITIES</a:t>
            </a:r>
          </a:p>
        </p:txBody>
      </p:sp>
      <p:sp>
        <p:nvSpPr>
          <p:cNvPr name="TextBox 11" id="11"/>
          <p:cNvSpPr txBox="true"/>
          <p:nvPr/>
        </p:nvSpPr>
        <p:spPr>
          <a:xfrm rot="0">
            <a:off x="7128450" y="6353560"/>
            <a:ext cx="4038708" cy="104584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Efficiency in Annual Members’ Commutes</a:t>
            </a:r>
          </a:p>
        </p:txBody>
      </p:sp>
      <p:sp>
        <p:nvSpPr>
          <p:cNvPr name="AutoShape 12" id="12"/>
          <p:cNvSpPr/>
          <p:nvPr/>
        </p:nvSpPr>
        <p:spPr>
          <a:xfrm rot="0">
            <a:off x="12142647" y="3382205"/>
            <a:ext cx="4766755" cy="5876095"/>
          </a:xfrm>
          <a:prstGeom prst="rect">
            <a:avLst/>
          </a:prstGeom>
          <a:solidFill>
            <a:srgbClr val="222321"/>
          </a:solid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AutoShape 2" id="2"/>
          <p:cNvSpPr/>
          <p:nvPr/>
        </p:nvSpPr>
        <p:spPr>
          <a:xfrm rot="0">
            <a:off x="-204992" y="-170819"/>
            <a:ext cx="18697984" cy="2668496"/>
          </a:xfrm>
          <a:prstGeom prst="rect">
            <a:avLst/>
          </a:prstGeom>
          <a:solidFill>
            <a:srgbClr val="222321"/>
          </a:solidFill>
        </p:spPr>
      </p:sp>
      <p:sp>
        <p:nvSpPr>
          <p:cNvPr name="TextBox 3" id="3"/>
          <p:cNvSpPr txBox="true"/>
          <p:nvPr/>
        </p:nvSpPr>
        <p:spPr>
          <a:xfrm rot="0">
            <a:off x="1114425" y="753432"/>
            <a:ext cx="11782497" cy="9810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a:rPr>
              <a:t>Key Findings</a:t>
            </a:r>
          </a:p>
        </p:txBody>
      </p:sp>
      <p:sp>
        <p:nvSpPr>
          <p:cNvPr name="Freeform 4" id="4"/>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203649" y="3382205"/>
            <a:ext cx="4766755" cy="5876095"/>
          </a:xfrm>
          <a:prstGeom prst="rect">
            <a:avLst/>
          </a:prstGeom>
          <a:solidFill>
            <a:srgbClr val="222321"/>
          </a:solidFill>
        </p:spPr>
      </p:sp>
      <p:grpSp>
        <p:nvGrpSpPr>
          <p:cNvPr name="Group 6" id="6"/>
          <p:cNvGrpSpPr/>
          <p:nvPr/>
        </p:nvGrpSpPr>
        <p:grpSpPr>
          <a:xfrm rot="0">
            <a:off x="1567672" y="5241100"/>
            <a:ext cx="4038708" cy="2158305"/>
            <a:chOff x="0" y="0"/>
            <a:chExt cx="5384944" cy="2877740"/>
          </a:xfrm>
        </p:grpSpPr>
        <p:sp>
          <p:nvSpPr>
            <p:cNvPr name="TextBox 7" id="7"/>
            <p:cNvSpPr txBox="true"/>
            <p:nvPr/>
          </p:nvSpPr>
          <p:spPr>
            <a:xfrm rot="0">
              <a:off x="0" y="-38100"/>
              <a:ext cx="5384944" cy="1453727"/>
            </a:xfrm>
            <a:prstGeom prst="rect">
              <a:avLst/>
            </a:prstGeom>
          </p:spPr>
          <p:txBody>
            <a:bodyPr anchor="t" rtlCol="false" tIns="0" lIns="0" bIns="0" rIns="0">
              <a:spAutoFit/>
            </a:bodyPr>
            <a:lstStyle/>
            <a:p>
              <a:pPr algn="ctr">
                <a:lnSpc>
                  <a:spcPts val="4419"/>
                </a:lnSpc>
              </a:pPr>
              <a:r>
                <a:rPr lang="en-US" sz="3399" spc="339">
                  <a:solidFill>
                    <a:srgbClr val="FAFBFB"/>
                  </a:solidFill>
                  <a:latin typeface="Poppins Light Bold"/>
                </a:rPr>
                <a:t>PEAK USAGE TIMES</a:t>
              </a:r>
            </a:p>
          </p:txBody>
        </p:sp>
        <p:sp>
          <p:nvSpPr>
            <p:cNvPr name="TextBox 8" id="8"/>
            <p:cNvSpPr txBox="true"/>
            <p:nvPr/>
          </p:nvSpPr>
          <p:spPr>
            <a:xfrm rot="0">
              <a:off x="0" y="1511855"/>
              <a:ext cx="5384944" cy="136588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Understanding Commuting Patterns</a:t>
              </a:r>
            </a:p>
          </p:txBody>
        </p:sp>
      </p:grpSp>
      <p:sp>
        <p:nvSpPr>
          <p:cNvPr name="AutoShape 9" id="9"/>
          <p:cNvSpPr/>
          <p:nvPr/>
        </p:nvSpPr>
        <p:spPr>
          <a:xfrm rot="0">
            <a:off x="6764427" y="3382205"/>
            <a:ext cx="4766755" cy="5876095"/>
          </a:xfrm>
          <a:prstGeom prst="rect">
            <a:avLst/>
          </a:prstGeom>
          <a:solidFill>
            <a:srgbClr val="222321"/>
          </a:solidFill>
        </p:spPr>
      </p:sp>
      <p:grpSp>
        <p:nvGrpSpPr>
          <p:cNvPr name="Group 10" id="10"/>
          <p:cNvGrpSpPr/>
          <p:nvPr/>
        </p:nvGrpSpPr>
        <p:grpSpPr>
          <a:xfrm rot="0">
            <a:off x="7128450" y="5241100"/>
            <a:ext cx="4038708" cy="2158305"/>
            <a:chOff x="0" y="0"/>
            <a:chExt cx="5384944" cy="2877740"/>
          </a:xfrm>
        </p:grpSpPr>
        <p:sp>
          <p:nvSpPr>
            <p:cNvPr name="TextBox 11" id="11"/>
            <p:cNvSpPr txBox="true"/>
            <p:nvPr/>
          </p:nvSpPr>
          <p:spPr>
            <a:xfrm rot="0">
              <a:off x="0" y="-38100"/>
              <a:ext cx="5384944" cy="1453727"/>
            </a:xfrm>
            <a:prstGeom prst="rect">
              <a:avLst/>
            </a:prstGeom>
          </p:spPr>
          <p:txBody>
            <a:bodyPr anchor="t" rtlCol="false" tIns="0" lIns="0" bIns="0" rIns="0">
              <a:spAutoFit/>
            </a:bodyPr>
            <a:lstStyle/>
            <a:p>
              <a:pPr algn="ctr">
                <a:lnSpc>
                  <a:spcPts val="4420"/>
                </a:lnSpc>
              </a:pPr>
              <a:r>
                <a:rPr lang="en-US" sz="3400" spc="340">
                  <a:solidFill>
                    <a:srgbClr val="FAFBFB"/>
                  </a:solidFill>
                  <a:latin typeface="Poppins Light Bold"/>
                </a:rPr>
                <a:t>TRIP DURATION DISPARITIES</a:t>
              </a:r>
            </a:p>
          </p:txBody>
        </p:sp>
        <p:sp>
          <p:nvSpPr>
            <p:cNvPr name="TextBox 12" id="12"/>
            <p:cNvSpPr txBox="true"/>
            <p:nvPr/>
          </p:nvSpPr>
          <p:spPr>
            <a:xfrm rot="0">
              <a:off x="0" y="1511855"/>
              <a:ext cx="5384944" cy="136588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Efficiency in Annual Members’ Commutes</a:t>
              </a:r>
            </a:p>
          </p:txBody>
        </p:sp>
      </p:grpSp>
      <p:sp>
        <p:nvSpPr>
          <p:cNvPr name="AutoShape 13" id="13"/>
          <p:cNvSpPr/>
          <p:nvPr/>
        </p:nvSpPr>
        <p:spPr>
          <a:xfrm rot="0">
            <a:off x="12142647" y="3382205"/>
            <a:ext cx="4766755" cy="5876095"/>
          </a:xfrm>
          <a:prstGeom prst="rect">
            <a:avLst/>
          </a:prstGeom>
          <a:solidFill>
            <a:srgbClr val="222321"/>
          </a:solidFill>
        </p:spPr>
      </p:sp>
      <p:sp>
        <p:nvSpPr>
          <p:cNvPr name="TextBox 14" id="14"/>
          <p:cNvSpPr txBox="true"/>
          <p:nvPr/>
        </p:nvSpPr>
        <p:spPr>
          <a:xfrm rot="0">
            <a:off x="12506671" y="5203000"/>
            <a:ext cx="4038708" cy="1099820"/>
          </a:xfrm>
          <a:prstGeom prst="rect">
            <a:avLst/>
          </a:prstGeom>
        </p:spPr>
        <p:txBody>
          <a:bodyPr anchor="t" rtlCol="false" tIns="0" lIns="0" bIns="0" rIns="0">
            <a:spAutoFit/>
          </a:bodyPr>
          <a:lstStyle/>
          <a:p>
            <a:pPr algn="ctr">
              <a:lnSpc>
                <a:spcPts val="4419"/>
              </a:lnSpc>
            </a:pPr>
            <a:r>
              <a:rPr lang="en-US" sz="3399" spc="339">
                <a:solidFill>
                  <a:srgbClr val="FAFBFB"/>
                </a:solidFill>
                <a:latin typeface="Poppins Light Bold"/>
              </a:rPr>
              <a:t>PREFERRED DOCKING AREA</a:t>
            </a:r>
          </a:p>
        </p:txBody>
      </p:sp>
      <p:sp>
        <p:nvSpPr>
          <p:cNvPr name="TextBox 15" id="15"/>
          <p:cNvSpPr txBox="true"/>
          <p:nvPr/>
        </p:nvSpPr>
        <p:spPr>
          <a:xfrm rot="0">
            <a:off x="12506671" y="6353560"/>
            <a:ext cx="4038708" cy="1045845"/>
          </a:xfrm>
          <a:prstGeom prst="rect">
            <a:avLst/>
          </a:prstGeom>
        </p:spPr>
        <p:txBody>
          <a:bodyPr anchor="t" rtlCol="false" tIns="0" lIns="0" bIns="0" rIns="0">
            <a:spAutoFit/>
          </a:bodyPr>
          <a:lstStyle/>
          <a:p>
            <a:pPr algn="ctr">
              <a:lnSpc>
                <a:spcPts val="4200"/>
              </a:lnSpc>
            </a:pPr>
            <a:r>
              <a:rPr lang="en-US" sz="2800" spc="28">
                <a:solidFill>
                  <a:srgbClr val="8CB561"/>
                </a:solidFill>
                <a:latin typeface="Poppins Light"/>
              </a:rPr>
              <a:t>Optimizing Bike Distribution Strategies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0" y="-263726"/>
            <a:ext cx="9205021" cy="10814452"/>
          </a:xfrm>
          <a:prstGeom prst="rect">
            <a:avLst/>
          </a:prstGeom>
          <a:solidFill>
            <a:srgbClr val="8CB561"/>
          </a:solidFill>
        </p:spPr>
      </p:sp>
      <p:grpSp>
        <p:nvGrpSpPr>
          <p:cNvPr name="Group 3" id="3"/>
          <p:cNvGrpSpPr/>
          <p:nvPr/>
        </p:nvGrpSpPr>
        <p:grpSpPr>
          <a:xfrm rot="0">
            <a:off x="514351" y="4000141"/>
            <a:ext cx="8176318" cy="2286719"/>
            <a:chOff x="0" y="0"/>
            <a:chExt cx="10901758" cy="3048958"/>
          </a:xfrm>
        </p:grpSpPr>
        <p:sp>
          <p:nvSpPr>
            <p:cNvPr name="TextBox 4" id="4"/>
            <p:cNvSpPr txBox="true"/>
            <p:nvPr/>
          </p:nvSpPr>
          <p:spPr>
            <a:xfrm rot="0">
              <a:off x="0" y="-66675"/>
              <a:ext cx="10901758" cy="2606675"/>
            </a:xfrm>
            <a:prstGeom prst="rect">
              <a:avLst/>
            </a:prstGeom>
          </p:spPr>
          <p:txBody>
            <a:bodyPr anchor="t" rtlCol="false" tIns="0" lIns="0" bIns="0" rIns="0">
              <a:spAutoFit/>
            </a:bodyPr>
            <a:lstStyle/>
            <a:p>
              <a:pPr algn="ctr">
                <a:lnSpc>
                  <a:spcPts val="7800"/>
                </a:lnSpc>
              </a:pPr>
              <a:r>
                <a:rPr lang="en-US" sz="6000" spc="60">
                  <a:solidFill>
                    <a:srgbClr val="FAFBFB"/>
                  </a:solidFill>
                  <a:latin typeface="Poppins Bold Bold Italics"/>
                </a:rPr>
                <a:t>Total User Percentage</a:t>
              </a:r>
            </a:p>
          </p:txBody>
        </p:sp>
        <p:sp>
          <p:nvSpPr>
            <p:cNvPr name="Freeform 5" id="5"/>
            <p:cNvSpPr/>
            <p:nvPr/>
          </p:nvSpPr>
          <p:spPr>
            <a:xfrm flipH="false" flipV="false" rot="0">
              <a:off x="0" y="2770026"/>
              <a:ext cx="2066165" cy="278932"/>
            </a:xfrm>
            <a:custGeom>
              <a:avLst/>
              <a:gdLst/>
              <a:ahLst/>
              <a:cxnLst/>
              <a:rect r="r" b="b" t="t" l="l"/>
              <a:pathLst>
                <a:path h="278932" w="2066165">
                  <a:moveTo>
                    <a:pt x="0" y="0"/>
                  </a:moveTo>
                  <a:lnTo>
                    <a:pt x="2066165" y="0"/>
                  </a:lnTo>
                  <a:lnTo>
                    <a:pt x="2066165" y="278932"/>
                  </a:lnTo>
                  <a:lnTo>
                    <a:pt x="0" y="278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pic>
        <p:nvPicPr>
          <p:cNvPr name="Picture 6" id="6"/>
          <p:cNvPicPr>
            <a:picLocks noChangeAspect="true"/>
          </p:cNvPicPr>
          <p:nvPr/>
        </p:nvPicPr>
        <p:blipFill>
          <a:blip r:embed="rId5"/>
          <a:stretch>
            <a:fillRect/>
          </a:stretch>
        </p:blipFill>
        <p:spPr>
          <a:xfrm rot="0">
            <a:off x="9933742" y="2009605"/>
            <a:ext cx="7467658" cy="6228606"/>
          </a:xfrm>
          <a:prstGeom prst="rect">
            <a:avLst/>
          </a:prstGeom>
        </p:spPr>
      </p:pic>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2456810" y="-527452"/>
            <a:ext cx="6100148" cy="10814452"/>
          </a:xfrm>
          <a:prstGeom prst="rect">
            <a:avLst/>
          </a:prstGeom>
          <a:solidFill>
            <a:srgbClr val="8CB561"/>
          </a:solidFill>
        </p:spPr>
      </p:sp>
      <p:sp>
        <p:nvSpPr>
          <p:cNvPr name="Freeform 3" id="3"/>
          <p:cNvSpPr/>
          <p:nvPr/>
        </p:nvSpPr>
        <p:spPr>
          <a:xfrm flipH="false" flipV="false" rot="0">
            <a:off x="391865" y="2296544"/>
            <a:ext cx="12064945" cy="6712742"/>
          </a:xfrm>
          <a:custGeom>
            <a:avLst/>
            <a:gdLst/>
            <a:ahLst/>
            <a:cxnLst/>
            <a:rect r="r" b="b" t="t" l="l"/>
            <a:pathLst>
              <a:path h="6712742" w="12064945">
                <a:moveTo>
                  <a:pt x="0" y="0"/>
                </a:moveTo>
                <a:lnTo>
                  <a:pt x="12064945" y="0"/>
                </a:lnTo>
                <a:lnTo>
                  <a:pt x="12064945" y="6712742"/>
                </a:lnTo>
                <a:lnTo>
                  <a:pt x="0" y="6712742"/>
                </a:lnTo>
                <a:lnTo>
                  <a:pt x="0" y="0"/>
                </a:lnTo>
                <a:close/>
              </a:path>
            </a:pathLst>
          </a:custGeom>
          <a:blipFill>
            <a:blip r:embed="rId3"/>
            <a:stretch>
              <a:fillRect l="0" t="0" r="0" b="0"/>
            </a:stretch>
          </a:blipFill>
        </p:spPr>
      </p:sp>
      <p:sp>
        <p:nvSpPr>
          <p:cNvPr name="TextBox 4" id="4"/>
          <p:cNvSpPr txBox="true"/>
          <p:nvPr/>
        </p:nvSpPr>
        <p:spPr>
          <a:xfrm rot="0">
            <a:off x="12319768" y="7461250"/>
            <a:ext cx="4939532" cy="1797050"/>
          </a:xfrm>
          <a:prstGeom prst="rect">
            <a:avLst/>
          </a:prstGeom>
        </p:spPr>
        <p:txBody>
          <a:bodyPr anchor="t" rtlCol="false" tIns="0" lIns="0" bIns="0" rIns="0">
            <a:spAutoFit/>
          </a:bodyPr>
          <a:lstStyle/>
          <a:p>
            <a:pPr algn="r">
              <a:lnSpc>
                <a:spcPts val="7150"/>
              </a:lnSpc>
            </a:pPr>
            <a:r>
              <a:rPr lang="en-US" sz="5500" spc="55">
                <a:solidFill>
                  <a:srgbClr val="FAFBFB"/>
                </a:solidFill>
                <a:latin typeface="Poppins Bold Bold Italics"/>
              </a:rPr>
              <a:t>Peak Usage Times</a:t>
            </a:r>
          </a:p>
        </p:txBody>
      </p:sp>
      <p:sp>
        <p:nvSpPr>
          <p:cNvPr name="TextBox 5" id="5"/>
          <p:cNvSpPr txBox="true"/>
          <p:nvPr/>
        </p:nvSpPr>
        <p:spPr>
          <a:xfrm rot="0">
            <a:off x="2342614" y="1388494"/>
            <a:ext cx="8163448" cy="547370"/>
          </a:xfrm>
          <a:prstGeom prst="rect">
            <a:avLst/>
          </a:prstGeom>
        </p:spPr>
        <p:txBody>
          <a:bodyPr anchor="t" rtlCol="false" tIns="0" lIns="0" bIns="0" rIns="0">
            <a:spAutoFit/>
          </a:bodyPr>
          <a:lstStyle/>
          <a:p>
            <a:pPr>
              <a:lnSpc>
                <a:spcPts val="4420"/>
              </a:lnSpc>
            </a:pPr>
            <a:r>
              <a:rPr lang="en-US" sz="3400" spc="340">
                <a:solidFill>
                  <a:srgbClr val="D9D9D9"/>
                </a:solidFill>
                <a:latin typeface="Poppins Light"/>
              </a:rPr>
              <a:t>Ride Count by Day of The Week</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2456810" y="-527452"/>
            <a:ext cx="6100148" cy="10814452"/>
          </a:xfrm>
          <a:prstGeom prst="rect">
            <a:avLst/>
          </a:prstGeom>
          <a:solidFill>
            <a:srgbClr val="8CB561"/>
          </a:solidFill>
        </p:spPr>
      </p:sp>
      <p:sp>
        <p:nvSpPr>
          <p:cNvPr name="TextBox 3" id="3"/>
          <p:cNvSpPr txBox="true"/>
          <p:nvPr/>
        </p:nvSpPr>
        <p:spPr>
          <a:xfrm rot="0">
            <a:off x="12319768" y="7461250"/>
            <a:ext cx="4939532" cy="1797050"/>
          </a:xfrm>
          <a:prstGeom prst="rect">
            <a:avLst/>
          </a:prstGeom>
        </p:spPr>
        <p:txBody>
          <a:bodyPr anchor="t" rtlCol="false" tIns="0" lIns="0" bIns="0" rIns="0">
            <a:spAutoFit/>
          </a:bodyPr>
          <a:lstStyle/>
          <a:p>
            <a:pPr algn="r">
              <a:lnSpc>
                <a:spcPts val="7150"/>
              </a:lnSpc>
            </a:pPr>
            <a:r>
              <a:rPr lang="en-US" sz="5500" spc="55">
                <a:solidFill>
                  <a:srgbClr val="FAFBFB"/>
                </a:solidFill>
                <a:latin typeface="Poppins Bold Bold Italics"/>
              </a:rPr>
              <a:t>Peak Usage Times</a:t>
            </a:r>
          </a:p>
        </p:txBody>
      </p:sp>
      <p:sp>
        <p:nvSpPr>
          <p:cNvPr name="TextBox 4" id="4"/>
          <p:cNvSpPr txBox="true"/>
          <p:nvPr/>
        </p:nvSpPr>
        <p:spPr>
          <a:xfrm rot="0">
            <a:off x="3642212" y="1506464"/>
            <a:ext cx="5308682" cy="547370"/>
          </a:xfrm>
          <a:prstGeom prst="rect">
            <a:avLst/>
          </a:prstGeom>
        </p:spPr>
        <p:txBody>
          <a:bodyPr anchor="t" rtlCol="false" tIns="0" lIns="0" bIns="0" rIns="0">
            <a:spAutoFit/>
          </a:bodyPr>
          <a:lstStyle/>
          <a:p>
            <a:pPr>
              <a:lnSpc>
                <a:spcPts val="4420"/>
              </a:lnSpc>
            </a:pPr>
            <a:r>
              <a:rPr lang="en-US" sz="3400" spc="340">
                <a:solidFill>
                  <a:srgbClr val="D9D9D9"/>
                </a:solidFill>
                <a:latin typeface="Poppins Light"/>
              </a:rPr>
              <a:t>Ride Count by Month</a:t>
            </a:r>
          </a:p>
        </p:txBody>
      </p:sp>
      <p:sp>
        <p:nvSpPr>
          <p:cNvPr name="Freeform 5" id="5"/>
          <p:cNvSpPr/>
          <p:nvPr/>
        </p:nvSpPr>
        <p:spPr>
          <a:xfrm flipH="false" flipV="false" rot="0">
            <a:off x="136297" y="2519392"/>
            <a:ext cx="12320512" cy="6267045"/>
          </a:xfrm>
          <a:custGeom>
            <a:avLst/>
            <a:gdLst/>
            <a:ahLst/>
            <a:cxnLst/>
            <a:rect r="r" b="b" t="t" l="l"/>
            <a:pathLst>
              <a:path h="6267045" w="12320512">
                <a:moveTo>
                  <a:pt x="0" y="0"/>
                </a:moveTo>
                <a:lnTo>
                  <a:pt x="12320513" y="0"/>
                </a:lnTo>
                <a:lnTo>
                  <a:pt x="12320513" y="6267045"/>
                </a:lnTo>
                <a:lnTo>
                  <a:pt x="0" y="6267045"/>
                </a:lnTo>
                <a:lnTo>
                  <a:pt x="0" y="0"/>
                </a:lnTo>
                <a:close/>
              </a:path>
            </a:pathLst>
          </a:custGeom>
          <a:blipFill>
            <a:blip r:embed="rId3"/>
            <a:stretch>
              <a:fillRect l="0" t="0" r="-2074" b="0"/>
            </a:stretch>
          </a:blipFill>
        </p:spPr>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962046"/>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0" y="0"/>
            <a:ext cx="18288000" cy="2021599"/>
          </a:xfrm>
          <a:prstGeom prst="rect">
            <a:avLst/>
          </a:prstGeom>
          <a:solidFill>
            <a:srgbClr val="8CB561"/>
          </a:solidFill>
        </p:spPr>
      </p:sp>
      <p:sp>
        <p:nvSpPr>
          <p:cNvPr name="Freeform 4" id="4"/>
          <p:cNvSpPr/>
          <p:nvPr/>
        </p:nvSpPr>
        <p:spPr>
          <a:xfrm flipH="false" flipV="false" rot="0">
            <a:off x="6237629" y="2833098"/>
            <a:ext cx="11279005" cy="6425202"/>
          </a:xfrm>
          <a:custGeom>
            <a:avLst/>
            <a:gdLst/>
            <a:ahLst/>
            <a:cxnLst/>
            <a:rect r="r" b="b" t="t" l="l"/>
            <a:pathLst>
              <a:path h="6425202" w="11279005">
                <a:moveTo>
                  <a:pt x="0" y="0"/>
                </a:moveTo>
                <a:lnTo>
                  <a:pt x="11279005" y="0"/>
                </a:lnTo>
                <a:lnTo>
                  <a:pt x="11279005" y="6425202"/>
                </a:lnTo>
                <a:lnTo>
                  <a:pt x="0" y="6425202"/>
                </a:lnTo>
                <a:lnTo>
                  <a:pt x="0" y="0"/>
                </a:lnTo>
                <a:close/>
              </a:path>
            </a:pathLst>
          </a:custGeom>
          <a:blipFill>
            <a:blip r:embed="rId5"/>
            <a:stretch>
              <a:fillRect l="0" t="-5315" r="-678" b="0"/>
            </a:stretch>
          </a:blipFill>
        </p:spPr>
      </p:sp>
      <p:sp>
        <p:nvSpPr>
          <p:cNvPr name="TextBox 5" id="5"/>
          <p:cNvSpPr txBox="true"/>
          <p:nvPr/>
        </p:nvSpPr>
        <p:spPr>
          <a:xfrm rot="0">
            <a:off x="1028700" y="554038"/>
            <a:ext cx="9349237" cy="89217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Trip Duration Disparities</a:t>
            </a:r>
          </a:p>
        </p:txBody>
      </p:sp>
      <p:sp>
        <p:nvSpPr>
          <p:cNvPr name="TextBox 6" id="6"/>
          <p:cNvSpPr txBox="true"/>
          <p:nvPr/>
        </p:nvSpPr>
        <p:spPr>
          <a:xfrm rot="0">
            <a:off x="708281" y="3024905"/>
            <a:ext cx="5408667" cy="1652270"/>
          </a:xfrm>
          <a:prstGeom prst="rect">
            <a:avLst/>
          </a:prstGeom>
        </p:spPr>
        <p:txBody>
          <a:bodyPr anchor="t" rtlCol="false" tIns="0" lIns="0" bIns="0" rIns="0">
            <a:spAutoFit/>
          </a:bodyPr>
          <a:lstStyle/>
          <a:p>
            <a:pPr>
              <a:lnSpc>
                <a:spcPts val="4420"/>
              </a:lnSpc>
            </a:pPr>
            <a:r>
              <a:rPr lang="en-US" sz="3400" spc="340">
                <a:solidFill>
                  <a:srgbClr val="D9D9D9"/>
                </a:solidFill>
                <a:latin typeface="Poppins Light"/>
              </a:rPr>
              <a:t>Average Trip Duration by Day of The Week</a:t>
            </a:r>
          </a:p>
        </p:txBody>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962046"/>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0" y="0"/>
            <a:ext cx="18288000" cy="2021599"/>
          </a:xfrm>
          <a:prstGeom prst="rect">
            <a:avLst/>
          </a:prstGeom>
          <a:solidFill>
            <a:srgbClr val="8CB561"/>
          </a:solidFill>
        </p:spPr>
      </p:sp>
      <p:sp>
        <p:nvSpPr>
          <p:cNvPr name="Freeform 4" id="4"/>
          <p:cNvSpPr/>
          <p:nvPr/>
        </p:nvSpPr>
        <p:spPr>
          <a:xfrm flipH="false" flipV="false" rot="0">
            <a:off x="6329734" y="2502387"/>
            <a:ext cx="11126446" cy="6977404"/>
          </a:xfrm>
          <a:custGeom>
            <a:avLst/>
            <a:gdLst/>
            <a:ahLst/>
            <a:cxnLst/>
            <a:rect r="r" b="b" t="t" l="l"/>
            <a:pathLst>
              <a:path h="6977404" w="11126446">
                <a:moveTo>
                  <a:pt x="0" y="0"/>
                </a:moveTo>
                <a:lnTo>
                  <a:pt x="11126446" y="0"/>
                </a:lnTo>
                <a:lnTo>
                  <a:pt x="11126446" y="6977403"/>
                </a:lnTo>
                <a:lnTo>
                  <a:pt x="0" y="6977403"/>
                </a:lnTo>
                <a:lnTo>
                  <a:pt x="0" y="0"/>
                </a:lnTo>
                <a:close/>
              </a:path>
            </a:pathLst>
          </a:custGeom>
          <a:blipFill>
            <a:blip r:embed="rId5"/>
            <a:stretch>
              <a:fillRect l="0" t="0" r="0" b="0"/>
            </a:stretch>
          </a:blipFill>
        </p:spPr>
      </p:sp>
      <p:sp>
        <p:nvSpPr>
          <p:cNvPr name="TextBox 5" id="5"/>
          <p:cNvSpPr txBox="true"/>
          <p:nvPr/>
        </p:nvSpPr>
        <p:spPr>
          <a:xfrm rot="0">
            <a:off x="1028700" y="554038"/>
            <a:ext cx="9349237" cy="89217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Trip Duration Disparities</a:t>
            </a:r>
          </a:p>
        </p:txBody>
      </p:sp>
      <p:sp>
        <p:nvSpPr>
          <p:cNvPr name="TextBox 6" id="6"/>
          <p:cNvSpPr txBox="true"/>
          <p:nvPr/>
        </p:nvSpPr>
        <p:spPr>
          <a:xfrm rot="0">
            <a:off x="724186" y="3030465"/>
            <a:ext cx="5408667" cy="1099820"/>
          </a:xfrm>
          <a:prstGeom prst="rect">
            <a:avLst/>
          </a:prstGeom>
        </p:spPr>
        <p:txBody>
          <a:bodyPr anchor="t" rtlCol="false" tIns="0" lIns="0" bIns="0" rIns="0">
            <a:spAutoFit/>
          </a:bodyPr>
          <a:lstStyle/>
          <a:p>
            <a:pPr>
              <a:lnSpc>
                <a:spcPts val="4420"/>
              </a:lnSpc>
            </a:pPr>
            <a:r>
              <a:rPr lang="en-US" sz="3400" spc="340">
                <a:solidFill>
                  <a:srgbClr val="D9D9D9"/>
                </a:solidFill>
                <a:latin typeface="Poppins Light"/>
              </a:rPr>
              <a:t>Average Trip Duration by Month</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318871" y="9624102"/>
            <a:ext cx="18925742" cy="928616"/>
          </a:xfrm>
          <a:prstGeom prst="rect">
            <a:avLst/>
          </a:prstGeom>
          <a:solidFill>
            <a:srgbClr val="8CB561"/>
          </a:solidFill>
        </p:spPr>
      </p:sp>
      <p:sp>
        <p:nvSpPr>
          <p:cNvPr name="Freeform 3" id="3"/>
          <p:cNvSpPr/>
          <p:nvPr/>
        </p:nvSpPr>
        <p:spPr>
          <a:xfrm flipH="false" flipV="false" rot="0">
            <a:off x="712625" y="2598591"/>
            <a:ext cx="16687013" cy="6631591"/>
          </a:xfrm>
          <a:custGeom>
            <a:avLst/>
            <a:gdLst/>
            <a:ahLst/>
            <a:cxnLst/>
            <a:rect r="r" b="b" t="t" l="l"/>
            <a:pathLst>
              <a:path h="6631591" w="16687013">
                <a:moveTo>
                  <a:pt x="0" y="0"/>
                </a:moveTo>
                <a:lnTo>
                  <a:pt x="16687013" y="0"/>
                </a:lnTo>
                <a:lnTo>
                  <a:pt x="16687013" y="6631591"/>
                </a:lnTo>
                <a:lnTo>
                  <a:pt x="0" y="6631591"/>
                </a:lnTo>
                <a:lnTo>
                  <a:pt x="0" y="0"/>
                </a:lnTo>
                <a:close/>
              </a:path>
            </a:pathLst>
          </a:custGeom>
          <a:blipFill>
            <a:blip r:embed="rId3"/>
            <a:stretch>
              <a:fillRect l="0" t="-4171" r="0" b="0"/>
            </a:stretch>
          </a:blipFill>
        </p:spPr>
      </p:sp>
      <p:sp>
        <p:nvSpPr>
          <p:cNvPr name="TextBox 4" id="4"/>
          <p:cNvSpPr txBox="true"/>
          <p:nvPr/>
        </p:nvSpPr>
        <p:spPr>
          <a:xfrm rot="0">
            <a:off x="1028700" y="400753"/>
            <a:ext cx="10694208" cy="1797050"/>
          </a:xfrm>
          <a:prstGeom prst="rect">
            <a:avLst/>
          </a:prstGeom>
        </p:spPr>
        <p:txBody>
          <a:bodyPr anchor="t" rtlCol="false" tIns="0" lIns="0" bIns="0" rIns="0">
            <a:spAutoFit/>
          </a:bodyPr>
          <a:lstStyle/>
          <a:p>
            <a:pPr>
              <a:lnSpc>
                <a:spcPts val="7150"/>
              </a:lnSpc>
            </a:pPr>
            <a:r>
              <a:rPr lang="en-US" sz="5500" spc="55">
                <a:solidFill>
                  <a:srgbClr val="8CB561"/>
                </a:solidFill>
                <a:latin typeface="Poppins Bold"/>
              </a:rPr>
              <a:t>Preferred Docking Area: </a:t>
            </a:r>
            <a:r>
              <a:rPr lang="en-US" sz="5500" spc="55">
                <a:solidFill>
                  <a:srgbClr val="D9D9D9"/>
                </a:solidFill>
                <a:latin typeface="Poppins Bold"/>
              </a:rPr>
              <a:t>Casual</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TextBox 2" id="2"/>
          <p:cNvSpPr txBox="true"/>
          <p:nvPr/>
        </p:nvSpPr>
        <p:spPr>
          <a:xfrm rot="0">
            <a:off x="1959000" y="2430393"/>
            <a:ext cx="8176318"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Bold Italics"/>
              </a:rPr>
              <a:t>Table of Contents</a:t>
            </a:r>
          </a:p>
        </p:txBody>
      </p:sp>
      <p:sp>
        <p:nvSpPr>
          <p:cNvPr name="AutoShape 3" id="3"/>
          <p:cNvSpPr/>
          <p:nvPr/>
        </p:nvSpPr>
        <p:spPr>
          <a:xfrm rot="0">
            <a:off x="13194800" y="-413771"/>
            <a:ext cx="5374111" cy="11323320"/>
          </a:xfrm>
          <a:prstGeom prst="rect">
            <a:avLst/>
          </a:prstGeom>
          <a:solidFill>
            <a:srgbClr val="222321"/>
          </a:solidFill>
        </p:spPr>
      </p:sp>
      <p:sp>
        <p:nvSpPr>
          <p:cNvPr name="Freeform 4" id="4"/>
          <p:cNvSpPr/>
          <p:nvPr/>
        </p:nvSpPr>
        <p:spPr>
          <a:xfrm flipH="false" flipV="false" rot="0">
            <a:off x="14254808" y="6704482"/>
            <a:ext cx="3004492" cy="2553818"/>
          </a:xfrm>
          <a:custGeom>
            <a:avLst/>
            <a:gdLst/>
            <a:ahLst/>
            <a:cxnLst/>
            <a:rect r="r" b="b" t="t" l="l"/>
            <a:pathLst>
              <a:path h="2553818" w="3004492">
                <a:moveTo>
                  <a:pt x="0" y="0"/>
                </a:moveTo>
                <a:lnTo>
                  <a:pt x="3004492" y="0"/>
                </a:lnTo>
                <a:lnTo>
                  <a:pt x="3004492" y="2553818"/>
                </a:lnTo>
                <a:lnTo>
                  <a:pt x="0" y="2553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58994" y="4125843"/>
            <a:ext cx="8176324" cy="3007998"/>
            <a:chOff x="0" y="0"/>
            <a:chExt cx="10901765" cy="4010664"/>
          </a:xfrm>
        </p:grpSpPr>
        <p:sp>
          <p:nvSpPr>
            <p:cNvPr name="TextBox 6" id="6"/>
            <p:cNvSpPr txBox="true"/>
            <p:nvPr/>
          </p:nvSpPr>
          <p:spPr>
            <a:xfrm rot="0">
              <a:off x="4" y="732791"/>
              <a:ext cx="10901761" cy="793751"/>
            </a:xfrm>
            <a:prstGeom prst="rect">
              <a:avLst/>
            </a:prstGeom>
          </p:spPr>
          <p:txBody>
            <a:bodyPr anchor="t" rtlCol="false" tIns="0" lIns="0" bIns="0" rIns="0">
              <a:spAutoFit/>
            </a:bodyPr>
            <a:lstStyle/>
            <a:p>
              <a:pPr>
                <a:lnSpc>
                  <a:spcPts val="5249"/>
                </a:lnSpc>
              </a:pPr>
              <a:r>
                <a:rPr lang="en-US" sz="3499" spc="34">
                  <a:solidFill>
                    <a:srgbClr val="222321"/>
                  </a:solidFill>
                  <a:latin typeface="Poppins Light"/>
                </a:rPr>
                <a:t>Business Background</a:t>
              </a:r>
            </a:p>
          </p:txBody>
        </p:sp>
        <p:sp>
          <p:nvSpPr>
            <p:cNvPr name="TextBox 7" id="7"/>
            <p:cNvSpPr txBox="true"/>
            <p:nvPr/>
          </p:nvSpPr>
          <p:spPr>
            <a:xfrm rot="0">
              <a:off x="0" y="3216913"/>
              <a:ext cx="10901761" cy="793751"/>
            </a:xfrm>
            <a:prstGeom prst="rect">
              <a:avLst/>
            </a:prstGeom>
          </p:spPr>
          <p:txBody>
            <a:bodyPr anchor="t" rtlCol="false" tIns="0" lIns="0" bIns="0" rIns="0">
              <a:spAutoFit/>
            </a:bodyPr>
            <a:lstStyle/>
            <a:p>
              <a:pPr>
                <a:lnSpc>
                  <a:spcPts val="5249"/>
                </a:lnSpc>
              </a:pPr>
              <a:r>
                <a:rPr lang="en-US" sz="3499" spc="34">
                  <a:solidFill>
                    <a:srgbClr val="222321"/>
                  </a:solidFill>
                  <a:latin typeface="Poppins Light"/>
                </a:rPr>
                <a:t>Proposed Business Plans</a:t>
              </a:r>
            </a:p>
          </p:txBody>
        </p:sp>
        <p:sp>
          <p:nvSpPr>
            <p:cNvPr name="TextBox 8" id="8"/>
            <p:cNvSpPr txBox="true"/>
            <p:nvPr/>
          </p:nvSpPr>
          <p:spPr>
            <a:xfrm rot="0">
              <a:off x="0" y="2388872"/>
              <a:ext cx="10901761" cy="793751"/>
            </a:xfrm>
            <a:prstGeom prst="rect">
              <a:avLst/>
            </a:prstGeom>
          </p:spPr>
          <p:txBody>
            <a:bodyPr anchor="t" rtlCol="false" tIns="0" lIns="0" bIns="0" rIns="0">
              <a:spAutoFit/>
            </a:bodyPr>
            <a:lstStyle/>
            <a:p>
              <a:pPr>
                <a:lnSpc>
                  <a:spcPts val="5249"/>
                </a:lnSpc>
              </a:pPr>
              <a:r>
                <a:rPr lang="en-US" sz="3499" spc="34">
                  <a:solidFill>
                    <a:srgbClr val="222321"/>
                  </a:solidFill>
                  <a:latin typeface="Poppins Light"/>
                </a:rPr>
                <a:t>Key Findings</a:t>
              </a:r>
            </a:p>
          </p:txBody>
        </p:sp>
        <p:sp>
          <p:nvSpPr>
            <p:cNvPr name="TextBox 9" id="9"/>
            <p:cNvSpPr txBox="true"/>
            <p:nvPr/>
          </p:nvSpPr>
          <p:spPr>
            <a:xfrm rot="0">
              <a:off x="0" y="1560831"/>
              <a:ext cx="10901761" cy="793751"/>
            </a:xfrm>
            <a:prstGeom prst="rect">
              <a:avLst/>
            </a:prstGeom>
          </p:spPr>
          <p:txBody>
            <a:bodyPr anchor="t" rtlCol="false" tIns="0" lIns="0" bIns="0" rIns="0">
              <a:spAutoFit/>
            </a:bodyPr>
            <a:lstStyle/>
            <a:p>
              <a:pPr>
                <a:lnSpc>
                  <a:spcPts val="5249"/>
                </a:lnSpc>
              </a:pPr>
              <a:r>
                <a:rPr lang="en-US" sz="3499" spc="34">
                  <a:solidFill>
                    <a:srgbClr val="222321"/>
                  </a:solidFill>
                  <a:latin typeface="Poppins Light"/>
                </a:rPr>
                <a:t>Business Task</a:t>
              </a:r>
            </a:p>
          </p:txBody>
        </p:sp>
        <p:sp>
          <p:nvSpPr>
            <p:cNvPr name="TextBox 10" id="10"/>
            <p:cNvSpPr txBox="true"/>
            <p:nvPr/>
          </p:nvSpPr>
          <p:spPr>
            <a:xfrm rot="0">
              <a:off x="4" y="-95250"/>
              <a:ext cx="10901761" cy="793751"/>
            </a:xfrm>
            <a:prstGeom prst="rect">
              <a:avLst/>
            </a:prstGeom>
          </p:spPr>
          <p:txBody>
            <a:bodyPr anchor="t" rtlCol="false" tIns="0" lIns="0" bIns="0" rIns="0">
              <a:spAutoFit/>
            </a:bodyPr>
            <a:lstStyle/>
            <a:p>
              <a:pPr>
                <a:lnSpc>
                  <a:spcPts val="5249"/>
                </a:lnSpc>
              </a:pPr>
              <a:r>
                <a:rPr lang="en-US" sz="3499" spc="34">
                  <a:solidFill>
                    <a:srgbClr val="222321"/>
                  </a:solidFill>
                  <a:latin typeface="Poppins Light"/>
                </a:rPr>
                <a:t>Objective</a:t>
              </a:r>
            </a:p>
          </p:txBody>
        </p:sp>
      </p:gr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318871" y="9624102"/>
            <a:ext cx="18925742" cy="928616"/>
          </a:xfrm>
          <a:prstGeom prst="rect">
            <a:avLst/>
          </a:prstGeom>
          <a:solidFill>
            <a:srgbClr val="8CB561"/>
          </a:solidFill>
        </p:spPr>
      </p:sp>
      <p:sp>
        <p:nvSpPr>
          <p:cNvPr name="TextBox 3" id="3"/>
          <p:cNvSpPr txBox="true"/>
          <p:nvPr/>
        </p:nvSpPr>
        <p:spPr>
          <a:xfrm rot="0">
            <a:off x="1028700" y="400753"/>
            <a:ext cx="10497754" cy="1797050"/>
          </a:xfrm>
          <a:prstGeom prst="rect">
            <a:avLst/>
          </a:prstGeom>
        </p:spPr>
        <p:txBody>
          <a:bodyPr anchor="t" rtlCol="false" tIns="0" lIns="0" bIns="0" rIns="0">
            <a:spAutoFit/>
          </a:bodyPr>
          <a:lstStyle/>
          <a:p>
            <a:pPr>
              <a:lnSpc>
                <a:spcPts val="7150"/>
              </a:lnSpc>
            </a:pPr>
            <a:r>
              <a:rPr lang="en-US" sz="5500" spc="55">
                <a:solidFill>
                  <a:srgbClr val="8CB561"/>
                </a:solidFill>
                <a:latin typeface="Poppins Bold"/>
              </a:rPr>
              <a:t>Preferred Docking Area: </a:t>
            </a:r>
            <a:r>
              <a:rPr lang="en-US" sz="5500" spc="55">
                <a:solidFill>
                  <a:srgbClr val="D9D9D9"/>
                </a:solidFill>
                <a:latin typeface="Poppins Bold"/>
              </a:rPr>
              <a:t>Member</a:t>
            </a:r>
          </a:p>
        </p:txBody>
      </p:sp>
      <p:sp>
        <p:nvSpPr>
          <p:cNvPr name="Freeform 4" id="4"/>
          <p:cNvSpPr/>
          <p:nvPr/>
        </p:nvSpPr>
        <p:spPr>
          <a:xfrm flipH="false" flipV="false" rot="0">
            <a:off x="715482" y="2591020"/>
            <a:ext cx="16681299" cy="6639865"/>
          </a:xfrm>
          <a:custGeom>
            <a:avLst/>
            <a:gdLst/>
            <a:ahLst/>
            <a:cxnLst/>
            <a:rect r="r" b="b" t="t" l="l"/>
            <a:pathLst>
              <a:path h="6639865" w="16681299">
                <a:moveTo>
                  <a:pt x="0" y="0"/>
                </a:moveTo>
                <a:lnTo>
                  <a:pt x="16681299" y="0"/>
                </a:lnTo>
                <a:lnTo>
                  <a:pt x="16681299" y="6639865"/>
                </a:lnTo>
                <a:lnTo>
                  <a:pt x="0" y="6639865"/>
                </a:lnTo>
                <a:lnTo>
                  <a:pt x="0" y="0"/>
                </a:lnTo>
                <a:close/>
              </a:path>
            </a:pathLst>
          </a:custGeom>
          <a:blipFill>
            <a:blip r:embed="rId3"/>
            <a:stretch>
              <a:fillRect l="0" t="-4006" r="0" b="0"/>
            </a:stretch>
          </a:blipFill>
        </p:spPr>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sp>
        <p:nvSpPr>
          <p:cNvPr name="Freeform 3" id="3"/>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grpSp>
        <p:nvGrpSpPr>
          <p:cNvPr name="Group 3" id="3"/>
          <p:cNvGrpSpPr/>
          <p:nvPr/>
        </p:nvGrpSpPr>
        <p:grpSpPr>
          <a:xfrm rot="0">
            <a:off x="6475924" y="1073660"/>
            <a:ext cx="11812076" cy="2592577"/>
            <a:chOff x="0" y="0"/>
            <a:chExt cx="15749434" cy="3456769"/>
          </a:xfrm>
        </p:grpSpPr>
        <p:sp>
          <p:nvSpPr>
            <p:cNvPr name="AutoShape 4" id="4"/>
            <p:cNvSpPr/>
            <p:nvPr/>
          </p:nvSpPr>
          <p:spPr>
            <a:xfrm rot="0">
              <a:off x="0" y="0"/>
              <a:ext cx="15749434" cy="3456769"/>
            </a:xfrm>
            <a:prstGeom prst="rect">
              <a:avLst/>
            </a:prstGeom>
            <a:solidFill>
              <a:srgbClr val="FAFBFB"/>
            </a:solidFill>
          </p:spPr>
        </p:sp>
        <p:sp>
          <p:nvSpPr>
            <p:cNvPr name="TextBox 5" id="5"/>
            <p:cNvSpPr txBox="true"/>
            <p:nvPr/>
          </p:nvSpPr>
          <p:spPr>
            <a:xfrm rot="0">
              <a:off x="5703045" y="982471"/>
              <a:ext cx="9494255" cy="14537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1. WEEKDAY CONVENIENCE, WEEKEND ADVENTURE</a:t>
              </a:r>
            </a:p>
          </p:txBody>
        </p:sp>
        <p:sp>
          <p:nvSpPr>
            <p:cNvPr name="Freeform 6" id="6"/>
            <p:cNvSpPr/>
            <p:nvPr/>
          </p:nvSpPr>
          <p:spPr>
            <a:xfrm flipH="false" flipV="false" rot="0">
              <a:off x="0" y="0"/>
              <a:ext cx="4884767" cy="3456769"/>
            </a:xfrm>
            <a:custGeom>
              <a:avLst/>
              <a:gdLst/>
              <a:ahLst/>
              <a:cxnLst/>
              <a:rect r="r" b="b" t="t" l="l"/>
              <a:pathLst>
                <a:path h="3456769" w="4884767">
                  <a:moveTo>
                    <a:pt x="0" y="0"/>
                  </a:moveTo>
                  <a:lnTo>
                    <a:pt x="4884767" y="0"/>
                  </a:lnTo>
                  <a:lnTo>
                    <a:pt x="4884767" y="3456769"/>
                  </a:lnTo>
                  <a:lnTo>
                    <a:pt x="0" y="3456769"/>
                  </a:lnTo>
                  <a:lnTo>
                    <a:pt x="0" y="0"/>
                  </a:lnTo>
                  <a:close/>
                </a:path>
              </a:pathLst>
            </a:custGeom>
            <a:blipFill>
              <a:blip r:embed="rId3"/>
              <a:stretch>
                <a:fillRect l="-3107" t="0" r="-3107" b="0"/>
              </a:stretch>
            </a:blipFill>
          </p:spPr>
        </p:sp>
      </p:grpSp>
      <p:sp>
        <p:nvSpPr>
          <p:cNvPr name="Freeform 7" id="7"/>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333" r="0" b="-9333"/>
            </a:stretch>
          </a:blipFill>
        </p:spPr>
      </p:sp>
      <p:sp>
        <p:nvSpPr>
          <p:cNvPr name="AutoShape 3" id="3"/>
          <p:cNvSpPr/>
          <p:nvPr/>
        </p:nvSpPr>
        <p:spPr>
          <a:xfrm rot="0">
            <a:off x="1028700" y="1028700"/>
            <a:ext cx="7765575" cy="8229600"/>
          </a:xfrm>
          <a:prstGeom prst="rect">
            <a:avLst/>
          </a:prstGeom>
          <a:solidFill>
            <a:srgbClr val="222321"/>
          </a:solidFill>
        </p:spPr>
      </p:sp>
      <p:sp>
        <p:nvSpPr>
          <p:cNvPr name="TextBox 4" id="4"/>
          <p:cNvSpPr txBox="true"/>
          <p:nvPr/>
        </p:nvSpPr>
        <p:spPr>
          <a:xfrm rot="0">
            <a:off x="1554052"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WEEKDAYS</a:t>
            </a:r>
          </a:p>
        </p:txBody>
      </p:sp>
      <p:sp>
        <p:nvSpPr>
          <p:cNvPr name="AutoShape 5" id="5"/>
          <p:cNvSpPr/>
          <p:nvPr/>
        </p:nvSpPr>
        <p:spPr>
          <a:xfrm rot="0">
            <a:off x="9493725" y="1028700"/>
            <a:ext cx="7765575" cy="8229600"/>
          </a:xfrm>
          <a:prstGeom prst="rect">
            <a:avLst/>
          </a:prstGeom>
          <a:solidFill>
            <a:srgbClr val="222321"/>
          </a:solidFill>
        </p:spPr>
      </p:sp>
      <p:sp>
        <p:nvSpPr>
          <p:cNvPr name="TextBox 6" id="6"/>
          <p:cNvSpPr txBox="true"/>
          <p:nvPr/>
        </p:nvSpPr>
        <p:spPr>
          <a:xfrm rot="0">
            <a:off x="10019077"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WEEKENDS</a:t>
            </a:r>
          </a:p>
        </p:txBody>
      </p:sp>
    </p:spTree>
  </p:cSld>
  <p:clrMapOvr>
    <a:masterClrMapping/>
  </p:clrMapOvr>
  <p:transition spd="fast">
    <p:push dir="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333" r="0" b="-9333"/>
            </a:stretch>
          </a:blipFill>
        </p:spPr>
      </p:sp>
      <p:sp>
        <p:nvSpPr>
          <p:cNvPr name="AutoShape 3" id="3"/>
          <p:cNvSpPr/>
          <p:nvPr/>
        </p:nvSpPr>
        <p:spPr>
          <a:xfrm rot="0">
            <a:off x="1028700" y="1028700"/>
            <a:ext cx="7765575" cy="8229600"/>
          </a:xfrm>
          <a:prstGeom prst="rect">
            <a:avLst/>
          </a:prstGeom>
          <a:solidFill>
            <a:srgbClr val="222321"/>
          </a:solidFill>
        </p:spPr>
      </p:sp>
      <p:sp>
        <p:nvSpPr>
          <p:cNvPr name="TextBox 4" id="4"/>
          <p:cNvSpPr txBox="true"/>
          <p:nvPr/>
        </p:nvSpPr>
        <p:spPr>
          <a:xfrm rot="0">
            <a:off x="1554052"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WEEKDAYS</a:t>
            </a:r>
          </a:p>
        </p:txBody>
      </p:sp>
      <p:sp>
        <p:nvSpPr>
          <p:cNvPr name="TextBox 5" id="5"/>
          <p:cNvSpPr txBox="true"/>
          <p:nvPr/>
        </p:nvSpPr>
        <p:spPr>
          <a:xfrm rot="0">
            <a:off x="1554052" y="3782838"/>
            <a:ext cx="6714871" cy="1606550"/>
          </a:xfrm>
          <a:prstGeom prst="rect">
            <a:avLst/>
          </a:prstGeom>
        </p:spPr>
        <p:txBody>
          <a:bodyPr anchor="t" rtlCol="false" tIns="0" lIns="0" bIns="0" rIns="0">
            <a:spAutoFit/>
          </a:bodyPr>
          <a:lstStyle/>
          <a:p>
            <a:pPr algn="ctr">
              <a:lnSpc>
                <a:spcPts val="12999"/>
              </a:lnSpc>
            </a:pPr>
            <a:r>
              <a:rPr lang="en-US" sz="9999" spc="-169">
                <a:solidFill>
                  <a:srgbClr val="8CB561"/>
                </a:solidFill>
                <a:latin typeface="Poppins Bold Bold Italics"/>
              </a:rPr>
              <a:t>15</a:t>
            </a:r>
            <a:r>
              <a:rPr lang="en-US" sz="9999" spc="-169">
                <a:solidFill>
                  <a:srgbClr val="8CB561"/>
                </a:solidFill>
                <a:latin typeface="Poppins Bold Bold Italics"/>
              </a:rPr>
              <a:t>%</a:t>
            </a:r>
          </a:p>
        </p:txBody>
      </p:sp>
      <p:sp>
        <p:nvSpPr>
          <p:cNvPr name="TextBox 6" id="6"/>
          <p:cNvSpPr txBox="true"/>
          <p:nvPr/>
        </p:nvSpPr>
        <p:spPr>
          <a:xfrm rot="0">
            <a:off x="1554052" y="5541671"/>
            <a:ext cx="6714871" cy="547370"/>
          </a:xfrm>
          <a:prstGeom prst="rect">
            <a:avLst/>
          </a:prstGeom>
        </p:spPr>
        <p:txBody>
          <a:bodyPr anchor="t" rtlCol="false" tIns="0" lIns="0" bIns="0" rIns="0">
            <a:spAutoFit/>
          </a:bodyPr>
          <a:lstStyle/>
          <a:p>
            <a:pPr algn="ctr">
              <a:lnSpc>
                <a:spcPts val="4420"/>
              </a:lnSpc>
            </a:pPr>
            <a:r>
              <a:rPr lang="en-US" sz="3400" spc="340">
                <a:solidFill>
                  <a:srgbClr val="FAFBFB"/>
                </a:solidFill>
                <a:latin typeface="Poppins Light Bold"/>
              </a:rPr>
              <a:t>increase</a:t>
            </a:r>
          </a:p>
        </p:txBody>
      </p:sp>
      <p:sp>
        <p:nvSpPr>
          <p:cNvPr name="TextBox 7" id="7"/>
          <p:cNvSpPr txBox="true"/>
          <p:nvPr/>
        </p:nvSpPr>
        <p:spPr>
          <a:xfrm rot="0">
            <a:off x="1554052" y="7411992"/>
            <a:ext cx="6714871" cy="1356360"/>
          </a:xfrm>
          <a:prstGeom prst="rect">
            <a:avLst/>
          </a:prstGeom>
        </p:spPr>
        <p:txBody>
          <a:bodyPr anchor="t" rtlCol="false" tIns="0" lIns="0" bIns="0" rIns="0">
            <a:spAutoFit/>
          </a:bodyPr>
          <a:lstStyle/>
          <a:p>
            <a:pPr algn="ctr">
              <a:lnSpc>
                <a:spcPts val="3600"/>
              </a:lnSpc>
            </a:pPr>
            <a:r>
              <a:rPr lang="en-US" sz="2400" spc="24">
                <a:solidFill>
                  <a:srgbClr val="FAFBFB"/>
                </a:solidFill>
                <a:latin typeface="Poppins Light"/>
              </a:rPr>
              <a:t>Among casual riders</a:t>
            </a:r>
          </a:p>
          <a:p>
            <a:pPr algn="ctr">
              <a:lnSpc>
                <a:spcPts val="3600"/>
              </a:lnSpc>
            </a:pPr>
            <a:r>
              <a:rPr lang="en-US" sz="2400" spc="24">
                <a:solidFill>
                  <a:srgbClr val="FAFBFB"/>
                </a:solidFill>
                <a:latin typeface="Poppins Light"/>
              </a:rPr>
              <a:t>through promotions</a:t>
            </a:r>
          </a:p>
          <a:p>
            <a:pPr algn="ctr">
              <a:lnSpc>
                <a:spcPts val="3600"/>
              </a:lnSpc>
            </a:pPr>
            <a:r>
              <a:rPr lang="en-US" sz="2400" spc="24">
                <a:solidFill>
                  <a:srgbClr val="FAFBFB"/>
                </a:solidFill>
                <a:latin typeface="Poppins Light"/>
              </a:rPr>
              <a:t>emphasizing the ease of city commuting</a:t>
            </a:r>
          </a:p>
        </p:txBody>
      </p:sp>
      <p:sp>
        <p:nvSpPr>
          <p:cNvPr name="AutoShape 8" id="8"/>
          <p:cNvSpPr/>
          <p:nvPr/>
        </p:nvSpPr>
        <p:spPr>
          <a:xfrm rot="0">
            <a:off x="9493725" y="1028700"/>
            <a:ext cx="7765575" cy="8229600"/>
          </a:xfrm>
          <a:prstGeom prst="rect">
            <a:avLst/>
          </a:prstGeom>
          <a:solidFill>
            <a:srgbClr val="222321"/>
          </a:solidFill>
        </p:spPr>
      </p:sp>
      <p:sp>
        <p:nvSpPr>
          <p:cNvPr name="TextBox 9" id="9"/>
          <p:cNvSpPr txBox="true"/>
          <p:nvPr/>
        </p:nvSpPr>
        <p:spPr>
          <a:xfrm rot="0">
            <a:off x="10019077"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WEEKENDS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333" r="0" b="-9333"/>
            </a:stretch>
          </a:blipFill>
        </p:spPr>
      </p:sp>
      <p:sp>
        <p:nvSpPr>
          <p:cNvPr name="AutoShape 3" id="3"/>
          <p:cNvSpPr/>
          <p:nvPr/>
        </p:nvSpPr>
        <p:spPr>
          <a:xfrm rot="0">
            <a:off x="1028700" y="1028700"/>
            <a:ext cx="7765575" cy="8229600"/>
          </a:xfrm>
          <a:prstGeom prst="rect">
            <a:avLst/>
          </a:prstGeom>
          <a:solidFill>
            <a:srgbClr val="222321"/>
          </a:solidFill>
        </p:spPr>
      </p:sp>
      <p:sp>
        <p:nvSpPr>
          <p:cNvPr name="TextBox 4" id="4"/>
          <p:cNvSpPr txBox="true"/>
          <p:nvPr/>
        </p:nvSpPr>
        <p:spPr>
          <a:xfrm rot="0">
            <a:off x="1554052"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WEEKDAYS</a:t>
            </a:r>
          </a:p>
        </p:txBody>
      </p:sp>
      <p:sp>
        <p:nvSpPr>
          <p:cNvPr name="TextBox 5" id="5"/>
          <p:cNvSpPr txBox="true"/>
          <p:nvPr/>
        </p:nvSpPr>
        <p:spPr>
          <a:xfrm rot="0">
            <a:off x="1554052" y="3782838"/>
            <a:ext cx="6714871" cy="1606550"/>
          </a:xfrm>
          <a:prstGeom prst="rect">
            <a:avLst/>
          </a:prstGeom>
        </p:spPr>
        <p:txBody>
          <a:bodyPr anchor="t" rtlCol="false" tIns="0" lIns="0" bIns="0" rIns="0">
            <a:spAutoFit/>
          </a:bodyPr>
          <a:lstStyle/>
          <a:p>
            <a:pPr algn="ctr">
              <a:lnSpc>
                <a:spcPts val="12999"/>
              </a:lnSpc>
            </a:pPr>
            <a:r>
              <a:rPr lang="en-US" sz="9999" spc="-169">
                <a:solidFill>
                  <a:srgbClr val="8CB561"/>
                </a:solidFill>
                <a:latin typeface="Poppins Bold Bold Italics"/>
              </a:rPr>
              <a:t>15</a:t>
            </a:r>
            <a:r>
              <a:rPr lang="en-US" sz="9999" spc="-169">
                <a:solidFill>
                  <a:srgbClr val="8CB561"/>
                </a:solidFill>
                <a:latin typeface="Poppins Bold Bold Italics"/>
              </a:rPr>
              <a:t>%</a:t>
            </a:r>
          </a:p>
        </p:txBody>
      </p:sp>
      <p:sp>
        <p:nvSpPr>
          <p:cNvPr name="TextBox 6" id="6"/>
          <p:cNvSpPr txBox="true"/>
          <p:nvPr/>
        </p:nvSpPr>
        <p:spPr>
          <a:xfrm rot="0">
            <a:off x="1554052" y="5541671"/>
            <a:ext cx="6714871" cy="547370"/>
          </a:xfrm>
          <a:prstGeom prst="rect">
            <a:avLst/>
          </a:prstGeom>
        </p:spPr>
        <p:txBody>
          <a:bodyPr anchor="t" rtlCol="false" tIns="0" lIns="0" bIns="0" rIns="0">
            <a:spAutoFit/>
          </a:bodyPr>
          <a:lstStyle/>
          <a:p>
            <a:pPr algn="ctr">
              <a:lnSpc>
                <a:spcPts val="4420"/>
              </a:lnSpc>
            </a:pPr>
            <a:r>
              <a:rPr lang="en-US" sz="3400" spc="340">
                <a:solidFill>
                  <a:srgbClr val="FAFBFB"/>
                </a:solidFill>
                <a:latin typeface="Poppins Light Bold"/>
              </a:rPr>
              <a:t>increase</a:t>
            </a:r>
          </a:p>
        </p:txBody>
      </p:sp>
      <p:sp>
        <p:nvSpPr>
          <p:cNvPr name="TextBox 7" id="7"/>
          <p:cNvSpPr txBox="true"/>
          <p:nvPr/>
        </p:nvSpPr>
        <p:spPr>
          <a:xfrm rot="0">
            <a:off x="1554052" y="7411992"/>
            <a:ext cx="6714871" cy="1356360"/>
          </a:xfrm>
          <a:prstGeom prst="rect">
            <a:avLst/>
          </a:prstGeom>
        </p:spPr>
        <p:txBody>
          <a:bodyPr anchor="t" rtlCol="false" tIns="0" lIns="0" bIns="0" rIns="0">
            <a:spAutoFit/>
          </a:bodyPr>
          <a:lstStyle/>
          <a:p>
            <a:pPr algn="ctr">
              <a:lnSpc>
                <a:spcPts val="3600"/>
              </a:lnSpc>
            </a:pPr>
            <a:r>
              <a:rPr lang="en-US" sz="2400" spc="24">
                <a:solidFill>
                  <a:srgbClr val="FAFBFB"/>
                </a:solidFill>
                <a:latin typeface="Poppins Light"/>
              </a:rPr>
              <a:t>Among casual riders</a:t>
            </a:r>
          </a:p>
          <a:p>
            <a:pPr algn="ctr">
              <a:lnSpc>
                <a:spcPts val="3600"/>
              </a:lnSpc>
            </a:pPr>
            <a:r>
              <a:rPr lang="en-US" sz="2400" spc="24">
                <a:solidFill>
                  <a:srgbClr val="FAFBFB"/>
                </a:solidFill>
                <a:latin typeface="Poppins Light"/>
              </a:rPr>
              <a:t>through promotions</a:t>
            </a:r>
          </a:p>
          <a:p>
            <a:pPr algn="ctr">
              <a:lnSpc>
                <a:spcPts val="3600"/>
              </a:lnSpc>
            </a:pPr>
            <a:r>
              <a:rPr lang="en-US" sz="2400" spc="24">
                <a:solidFill>
                  <a:srgbClr val="FAFBFB"/>
                </a:solidFill>
                <a:latin typeface="Poppins Light"/>
              </a:rPr>
              <a:t>emphasizing the ease of city commuting</a:t>
            </a:r>
          </a:p>
        </p:txBody>
      </p:sp>
      <p:sp>
        <p:nvSpPr>
          <p:cNvPr name="AutoShape 8" id="8"/>
          <p:cNvSpPr/>
          <p:nvPr/>
        </p:nvSpPr>
        <p:spPr>
          <a:xfrm rot="0">
            <a:off x="9493725" y="1028700"/>
            <a:ext cx="7765575" cy="8229600"/>
          </a:xfrm>
          <a:prstGeom prst="rect">
            <a:avLst/>
          </a:prstGeom>
          <a:solidFill>
            <a:srgbClr val="222321"/>
          </a:solidFill>
        </p:spPr>
      </p:sp>
      <p:sp>
        <p:nvSpPr>
          <p:cNvPr name="TextBox 9" id="9"/>
          <p:cNvSpPr txBox="true"/>
          <p:nvPr/>
        </p:nvSpPr>
        <p:spPr>
          <a:xfrm rot="0">
            <a:off x="10019077" y="1480549"/>
            <a:ext cx="6714871" cy="608965"/>
          </a:xfrm>
          <a:prstGeom prst="rect">
            <a:avLst/>
          </a:prstGeom>
        </p:spPr>
        <p:txBody>
          <a:bodyPr anchor="t" rtlCol="false" tIns="0" lIns="0" bIns="0" rIns="0">
            <a:spAutoFit/>
          </a:bodyPr>
          <a:lstStyle/>
          <a:p>
            <a:pPr algn="ctr">
              <a:lnSpc>
                <a:spcPts val="4940"/>
              </a:lnSpc>
            </a:pPr>
            <a:r>
              <a:rPr lang="en-US" sz="3800" spc="380">
                <a:solidFill>
                  <a:srgbClr val="FAFBFB"/>
                </a:solidFill>
                <a:latin typeface="Poppins Bold Italics"/>
              </a:rPr>
              <a:t>WEEKENDS</a:t>
            </a:r>
          </a:p>
        </p:txBody>
      </p:sp>
      <p:sp>
        <p:nvSpPr>
          <p:cNvPr name="TextBox 10" id="10"/>
          <p:cNvSpPr txBox="true"/>
          <p:nvPr/>
        </p:nvSpPr>
        <p:spPr>
          <a:xfrm rot="0">
            <a:off x="10019077" y="3782838"/>
            <a:ext cx="6714871" cy="1606550"/>
          </a:xfrm>
          <a:prstGeom prst="rect">
            <a:avLst/>
          </a:prstGeom>
        </p:spPr>
        <p:txBody>
          <a:bodyPr anchor="t" rtlCol="false" tIns="0" lIns="0" bIns="0" rIns="0">
            <a:spAutoFit/>
          </a:bodyPr>
          <a:lstStyle/>
          <a:p>
            <a:pPr algn="ctr">
              <a:lnSpc>
                <a:spcPts val="12999"/>
              </a:lnSpc>
            </a:pPr>
            <a:r>
              <a:rPr lang="en-US" sz="9999" spc="-169">
                <a:solidFill>
                  <a:srgbClr val="8CB561"/>
                </a:solidFill>
                <a:latin typeface="Poppins Bold Bold Italics"/>
              </a:rPr>
              <a:t>20</a:t>
            </a:r>
            <a:r>
              <a:rPr lang="en-US" sz="9999" spc="-169">
                <a:solidFill>
                  <a:srgbClr val="8CB561"/>
                </a:solidFill>
                <a:latin typeface="Poppins Bold Bold Italics"/>
              </a:rPr>
              <a:t>%</a:t>
            </a:r>
          </a:p>
        </p:txBody>
      </p:sp>
      <p:sp>
        <p:nvSpPr>
          <p:cNvPr name="TextBox 11" id="11"/>
          <p:cNvSpPr txBox="true"/>
          <p:nvPr/>
        </p:nvSpPr>
        <p:spPr>
          <a:xfrm rot="0">
            <a:off x="10019077" y="5541671"/>
            <a:ext cx="6714871" cy="547370"/>
          </a:xfrm>
          <a:prstGeom prst="rect">
            <a:avLst/>
          </a:prstGeom>
        </p:spPr>
        <p:txBody>
          <a:bodyPr anchor="t" rtlCol="false" tIns="0" lIns="0" bIns="0" rIns="0">
            <a:spAutoFit/>
          </a:bodyPr>
          <a:lstStyle/>
          <a:p>
            <a:pPr algn="ctr">
              <a:lnSpc>
                <a:spcPts val="4420"/>
              </a:lnSpc>
            </a:pPr>
            <a:r>
              <a:rPr lang="en-US" sz="3400" spc="340">
                <a:solidFill>
                  <a:srgbClr val="FAFBFB"/>
                </a:solidFill>
                <a:latin typeface="Poppins Light Bold"/>
              </a:rPr>
              <a:t>increase</a:t>
            </a:r>
          </a:p>
        </p:txBody>
      </p:sp>
      <p:sp>
        <p:nvSpPr>
          <p:cNvPr name="TextBox 12" id="12"/>
          <p:cNvSpPr txBox="true"/>
          <p:nvPr/>
        </p:nvSpPr>
        <p:spPr>
          <a:xfrm rot="0">
            <a:off x="10019077" y="7411992"/>
            <a:ext cx="6714871" cy="1356360"/>
          </a:xfrm>
          <a:prstGeom prst="rect">
            <a:avLst/>
          </a:prstGeom>
        </p:spPr>
        <p:txBody>
          <a:bodyPr anchor="t" rtlCol="false" tIns="0" lIns="0" bIns="0" rIns="0">
            <a:spAutoFit/>
          </a:bodyPr>
          <a:lstStyle/>
          <a:p>
            <a:pPr algn="ctr">
              <a:lnSpc>
                <a:spcPts val="3600"/>
              </a:lnSpc>
            </a:pPr>
            <a:r>
              <a:rPr lang="en-US" sz="2400" spc="24">
                <a:solidFill>
                  <a:srgbClr val="FAFBFB"/>
                </a:solidFill>
                <a:latin typeface="Poppins Light"/>
              </a:rPr>
              <a:t>Among annual members</a:t>
            </a:r>
          </a:p>
          <a:p>
            <a:pPr algn="ctr">
              <a:lnSpc>
                <a:spcPts val="3600"/>
              </a:lnSpc>
            </a:pPr>
            <a:r>
              <a:rPr lang="en-US" sz="2400" spc="24">
                <a:solidFill>
                  <a:srgbClr val="FAFBFB"/>
                </a:solidFill>
                <a:latin typeface="Poppins Light"/>
              </a:rPr>
              <a:t>with flexible weekend adventure plans</a:t>
            </a:r>
          </a:p>
          <a:p>
            <a:pPr algn="ctr">
              <a:lnSpc>
                <a:spcPts val="3600"/>
              </a:lnSpc>
            </a:pPr>
            <a:r>
              <a:rPr lang="en-US" sz="2400" spc="24">
                <a:solidFill>
                  <a:srgbClr val="FAFBFB"/>
                </a:solidFill>
                <a:latin typeface="Poppins Light"/>
              </a:rPr>
              <a:t>of Chicago’s scenic routes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grpSp>
        <p:nvGrpSpPr>
          <p:cNvPr name="Group 3" id="3"/>
          <p:cNvGrpSpPr/>
          <p:nvPr/>
        </p:nvGrpSpPr>
        <p:grpSpPr>
          <a:xfrm rot="0">
            <a:off x="6475924" y="1073660"/>
            <a:ext cx="11812076" cy="2592577"/>
            <a:chOff x="0" y="0"/>
            <a:chExt cx="15749434" cy="3456769"/>
          </a:xfrm>
        </p:grpSpPr>
        <p:sp>
          <p:nvSpPr>
            <p:cNvPr name="AutoShape 4" id="4"/>
            <p:cNvSpPr/>
            <p:nvPr/>
          </p:nvSpPr>
          <p:spPr>
            <a:xfrm rot="0">
              <a:off x="0" y="0"/>
              <a:ext cx="15749434" cy="3456769"/>
            </a:xfrm>
            <a:prstGeom prst="rect">
              <a:avLst/>
            </a:prstGeom>
            <a:solidFill>
              <a:srgbClr val="FAFBFB"/>
            </a:solidFill>
          </p:spPr>
        </p:sp>
        <p:sp>
          <p:nvSpPr>
            <p:cNvPr name="TextBox 5" id="5"/>
            <p:cNvSpPr txBox="true"/>
            <p:nvPr/>
          </p:nvSpPr>
          <p:spPr>
            <a:xfrm rot="0">
              <a:off x="5703045" y="982471"/>
              <a:ext cx="9494255" cy="14537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1. WEEKDAY CONVENIENCE, WEEKEND ADVENTURE</a:t>
              </a:r>
            </a:p>
          </p:txBody>
        </p:sp>
        <p:sp>
          <p:nvSpPr>
            <p:cNvPr name="Freeform 6" id="6"/>
            <p:cNvSpPr/>
            <p:nvPr/>
          </p:nvSpPr>
          <p:spPr>
            <a:xfrm flipH="false" flipV="false" rot="0">
              <a:off x="0" y="0"/>
              <a:ext cx="4884767" cy="3456769"/>
            </a:xfrm>
            <a:custGeom>
              <a:avLst/>
              <a:gdLst/>
              <a:ahLst/>
              <a:cxnLst/>
              <a:rect r="r" b="b" t="t" l="l"/>
              <a:pathLst>
                <a:path h="3456769" w="4884767">
                  <a:moveTo>
                    <a:pt x="0" y="0"/>
                  </a:moveTo>
                  <a:lnTo>
                    <a:pt x="4884767" y="0"/>
                  </a:lnTo>
                  <a:lnTo>
                    <a:pt x="4884767" y="3456769"/>
                  </a:lnTo>
                  <a:lnTo>
                    <a:pt x="0" y="3456769"/>
                  </a:lnTo>
                  <a:lnTo>
                    <a:pt x="0" y="0"/>
                  </a:lnTo>
                  <a:close/>
                </a:path>
              </a:pathLst>
            </a:custGeom>
            <a:blipFill>
              <a:blip r:embed="rId3"/>
              <a:stretch>
                <a:fillRect l="-3107" t="0" r="-3107" b="0"/>
              </a:stretch>
            </a:blipFill>
          </p:spPr>
        </p:sp>
      </p:grpSp>
      <p:sp>
        <p:nvSpPr>
          <p:cNvPr name="Freeform 7" id="7"/>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d"/>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sp>
        <p:nvSpPr>
          <p:cNvPr name="AutoShape 3" id="3"/>
          <p:cNvSpPr/>
          <p:nvPr/>
        </p:nvSpPr>
        <p:spPr>
          <a:xfrm rot="0">
            <a:off x="6475924" y="1073660"/>
            <a:ext cx="11812076" cy="2592577"/>
          </a:xfrm>
          <a:prstGeom prst="rect">
            <a:avLst/>
          </a:prstGeom>
          <a:solidFill>
            <a:srgbClr val="FAFBFB"/>
          </a:solidFill>
        </p:spPr>
      </p:sp>
      <p:sp>
        <p:nvSpPr>
          <p:cNvPr name="TextBox 4" id="4"/>
          <p:cNvSpPr txBox="true"/>
          <p:nvPr/>
        </p:nvSpPr>
        <p:spPr>
          <a:xfrm rot="0">
            <a:off x="10753208" y="1800988"/>
            <a:ext cx="7120692" cy="1099820"/>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1. WEEKDAY CONVENIENCE, WEEKEND ADVENTURE</a:t>
            </a:r>
          </a:p>
        </p:txBody>
      </p:sp>
      <p:sp>
        <p:nvSpPr>
          <p:cNvPr name="Freeform 5" id="5"/>
          <p:cNvSpPr/>
          <p:nvPr/>
        </p:nvSpPr>
        <p:spPr>
          <a:xfrm flipH="false" flipV="false" rot="0">
            <a:off x="6475924" y="1073660"/>
            <a:ext cx="3663575" cy="2592577"/>
          </a:xfrm>
          <a:custGeom>
            <a:avLst/>
            <a:gdLst/>
            <a:ahLst/>
            <a:cxnLst/>
            <a:rect r="r" b="b" t="t" l="l"/>
            <a:pathLst>
              <a:path h="2592577" w="3663575">
                <a:moveTo>
                  <a:pt x="0" y="0"/>
                </a:moveTo>
                <a:lnTo>
                  <a:pt x="3663576" y="0"/>
                </a:lnTo>
                <a:lnTo>
                  <a:pt x="3663576" y="2592577"/>
                </a:lnTo>
                <a:lnTo>
                  <a:pt x="0" y="2592577"/>
                </a:lnTo>
                <a:lnTo>
                  <a:pt x="0" y="0"/>
                </a:lnTo>
                <a:close/>
              </a:path>
            </a:pathLst>
          </a:custGeom>
          <a:blipFill>
            <a:blip r:embed="rId3"/>
            <a:stretch>
              <a:fillRect l="-3107" t="0" r="-3107" b="0"/>
            </a:stretch>
          </a:blipFill>
        </p:spPr>
      </p:sp>
      <p:grpSp>
        <p:nvGrpSpPr>
          <p:cNvPr name="Group 6" id="6"/>
          <p:cNvGrpSpPr/>
          <p:nvPr/>
        </p:nvGrpSpPr>
        <p:grpSpPr>
          <a:xfrm rot="0">
            <a:off x="6475924" y="3847212"/>
            <a:ext cx="11812076" cy="2592577"/>
            <a:chOff x="0" y="0"/>
            <a:chExt cx="15749434" cy="3456769"/>
          </a:xfrm>
        </p:grpSpPr>
        <p:sp>
          <p:nvSpPr>
            <p:cNvPr name="AutoShape 7" id="7"/>
            <p:cNvSpPr/>
            <p:nvPr/>
          </p:nvSpPr>
          <p:spPr>
            <a:xfrm rot="0">
              <a:off x="0" y="0"/>
              <a:ext cx="15749434" cy="3456769"/>
            </a:xfrm>
            <a:prstGeom prst="rect">
              <a:avLst/>
            </a:prstGeom>
            <a:solidFill>
              <a:srgbClr val="FAFBFB"/>
            </a:solidFill>
          </p:spPr>
        </p:sp>
        <p:sp>
          <p:nvSpPr>
            <p:cNvPr name="Freeform 8" id="8"/>
            <p:cNvSpPr/>
            <p:nvPr/>
          </p:nvSpPr>
          <p:spPr>
            <a:xfrm flipH="false" flipV="false" rot="0">
              <a:off x="0" y="0"/>
              <a:ext cx="4884767" cy="3456769"/>
            </a:xfrm>
            <a:custGeom>
              <a:avLst/>
              <a:gdLst/>
              <a:ahLst/>
              <a:cxnLst/>
              <a:rect r="r" b="b" t="t" l="l"/>
              <a:pathLst>
                <a:path h="3456769" w="4884767">
                  <a:moveTo>
                    <a:pt x="0" y="0"/>
                  </a:moveTo>
                  <a:lnTo>
                    <a:pt x="4884767" y="0"/>
                  </a:lnTo>
                  <a:lnTo>
                    <a:pt x="4884767" y="3456769"/>
                  </a:lnTo>
                  <a:lnTo>
                    <a:pt x="0" y="3456769"/>
                  </a:lnTo>
                  <a:lnTo>
                    <a:pt x="0" y="0"/>
                  </a:lnTo>
                  <a:close/>
                </a:path>
              </a:pathLst>
            </a:custGeom>
            <a:blipFill>
              <a:blip r:embed="rId4"/>
              <a:stretch>
                <a:fillRect l="-3008" t="0" r="-3008" b="0"/>
              </a:stretch>
            </a:blipFill>
          </p:spPr>
        </p:sp>
        <p:sp>
          <p:nvSpPr>
            <p:cNvPr name="TextBox 9" id="9"/>
            <p:cNvSpPr txBox="true"/>
            <p:nvPr/>
          </p:nvSpPr>
          <p:spPr>
            <a:xfrm rot="0">
              <a:off x="5703045" y="982471"/>
              <a:ext cx="9494255" cy="14537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2. CAPITALIZING ON PEAKS, BOOSTING IN VALLEYS</a:t>
              </a:r>
            </a:p>
          </p:txBody>
        </p:sp>
      </p:grpSp>
      <p:sp>
        <p:nvSpPr>
          <p:cNvPr name="Freeform 10" id="10"/>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8288000" cy="11155680"/>
          </a:xfrm>
          <a:custGeom>
            <a:avLst/>
            <a:gdLst/>
            <a:ahLst/>
            <a:cxnLst/>
            <a:rect r="r" b="b" t="t" l="l"/>
            <a:pathLst>
              <a:path h="11155680" w="18288000">
                <a:moveTo>
                  <a:pt x="18288000" y="0"/>
                </a:moveTo>
                <a:lnTo>
                  <a:pt x="0" y="0"/>
                </a:lnTo>
                <a:lnTo>
                  <a:pt x="0" y="11155680"/>
                </a:lnTo>
                <a:lnTo>
                  <a:pt x="18288000" y="11155680"/>
                </a:lnTo>
                <a:lnTo>
                  <a:pt x="18288000" y="0"/>
                </a:lnTo>
                <a:close/>
              </a:path>
            </a:pathLst>
          </a:custGeom>
          <a:blipFill>
            <a:blip r:embed="rId3">
              <a:alphaModFix amt="19999"/>
            </a:blip>
            <a:stretch>
              <a:fillRect l="0" t="-5635" r="0" b="-5635"/>
            </a:stretch>
          </a:blipFill>
        </p:spPr>
      </p:sp>
      <p:sp>
        <p:nvSpPr>
          <p:cNvPr name="Freeform 3" id="3"/>
          <p:cNvSpPr/>
          <p:nvPr/>
        </p:nvSpPr>
        <p:spPr>
          <a:xfrm flipH="false" flipV="false" rot="0">
            <a:off x="1028700" y="3825850"/>
            <a:ext cx="1549624" cy="209199"/>
          </a:xfrm>
          <a:custGeom>
            <a:avLst/>
            <a:gdLst/>
            <a:ahLst/>
            <a:cxnLst/>
            <a:rect r="r" b="b" t="t" l="l"/>
            <a:pathLst>
              <a:path h="209199" w="1549624">
                <a:moveTo>
                  <a:pt x="0" y="0"/>
                </a:moveTo>
                <a:lnTo>
                  <a:pt x="1549624" y="0"/>
                </a:lnTo>
                <a:lnTo>
                  <a:pt x="1549624" y="209200"/>
                </a:lnTo>
                <a:lnTo>
                  <a:pt x="0" y="20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371657"/>
            <a:ext cx="8176321"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MAXIMIZE ENGAGEMENT</a:t>
            </a:r>
          </a:p>
        </p:txBody>
      </p:sp>
      <p:sp>
        <p:nvSpPr>
          <p:cNvPr name="Freeform 5" id="5"/>
          <p:cNvSpPr/>
          <p:nvPr/>
        </p:nvSpPr>
        <p:spPr>
          <a:xfrm flipH="false" flipV="false" rot="0">
            <a:off x="1028700" y="1028700"/>
            <a:ext cx="7258258" cy="2422444"/>
          </a:xfrm>
          <a:custGeom>
            <a:avLst/>
            <a:gdLst/>
            <a:ahLst/>
            <a:cxnLst/>
            <a:rect r="r" b="b" t="t" l="l"/>
            <a:pathLst>
              <a:path h="2422444" w="7258258">
                <a:moveTo>
                  <a:pt x="0" y="0"/>
                </a:moveTo>
                <a:lnTo>
                  <a:pt x="7258258" y="0"/>
                </a:lnTo>
                <a:lnTo>
                  <a:pt x="7258258" y="2422444"/>
                </a:lnTo>
                <a:lnTo>
                  <a:pt x="0" y="2422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118381"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8"/>
            <a:stretch>
              <a:fillRect l="0" t="0" r="0" b="0"/>
            </a:stretch>
          </a:blipFill>
        </p:spPr>
      </p:sp>
    </p:spTree>
  </p:cSld>
  <p:clrMapOvr>
    <a:masterClrMapping/>
  </p:clrMapOvr>
  <p:transition spd="fast">
    <p:push dir="u"/>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8288000" cy="11155680"/>
          </a:xfrm>
          <a:custGeom>
            <a:avLst/>
            <a:gdLst/>
            <a:ahLst/>
            <a:cxnLst/>
            <a:rect r="r" b="b" t="t" l="l"/>
            <a:pathLst>
              <a:path h="11155680" w="18288000">
                <a:moveTo>
                  <a:pt x="18288000" y="0"/>
                </a:moveTo>
                <a:lnTo>
                  <a:pt x="0" y="0"/>
                </a:lnTo>
                <a:lnTo>
                  <a:pt x="0" y="11155680"/>
                </a:lnTo>
                <a:lnTo>
                  <a:pt x="18288000" y="11155680"/>
                </a:lnTo>
                <a:lnTo>
                  <a:pt x="18288000" y="0"/>
                </a:lnTo>
                <a:close/>
              </a:path>
            </a:pathLst>
          </a:custGeom>
          <a:blipFill>
            <a:blip r:embed="rId3">
              <a:alphaModFix amt="19999"/>
            </a:blip>
            <a:stretch>
              <a:fillRect l="0" t="-5635" r="0" b="-5635"/>
            </a:stretch>
          </a:blipFill>
        </p:spPr>
      </p:sp>
      <p:sp>
        <p:nvSpPr>
          <p:cNvPr name="Freeform 3" id="3"/>
          <p:cNvSpPr/>
          <p:nvPr/>
        </p:nvSpPr>
        <p:spPr>
          <a:xfrm flipH="false" flipV="false" rot="0">
            <a:off x="1028700" y="3825850"/>
            <a:ext cx="1549624" cy="209199"/>
          </a:xfrm>
          <a:custGeom>
            <a:avLst/>
            <a:gdLst/>
            <a:ahLst/>
            <a:cxnLst/>
            <a:rect r="r" b="b" t="t" l="l"/>
            <a:pathLst>
              <a:path h="209199" w="1549624">
                <a:moveTo>
                  <a:pt x="0" y="0"/>
                </a:moveTo>
                <a:lnTo>
                  <a:pt x="1549624" y="0"/>
                </a:lnTo>
                <a:lnTo>
                  <a:pt x="1549624" y="209200"/>
                </a:lnTo>
                <a:lnTo>
                  <a:pt x="0" y="20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371657"/>
            <a:ext cx="8176321"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MAXIMIZE ENGAGEMENT</a:t>
            </a:r>
          </a:p>
        </p:txBody>
      </p:sp>
      <p:sp>
        <p:nvSpPr>
          <p:cNvPr name="Freeform 5" id="5"/>
          <p:cNvSpPr/>
          <p:nvPr/>
        </p:nvSpPr>
        <p:spPr>
          <a:xfrm flipH="false" flipV="false" rot="0">
            <a:off x="1028700" y="1028700"/>
            <a:ext cx="7258258" cy="2422444"/>
          </a:xfrm>
          <a:custGeom>
            <a:avLst/>
            <a:gdLst/>
            <a:ahLst/>
            <a:cxnLst/>
            <a:rect r="r" b="b" t="t" l="l"/>
            <a:pathLst>
              <a:path h="2422444" w="7258258">
                <a:moveTo>
                  <a:pt x="0" y="0"/>
                </a:moveTo>
                <a:lnTo>
                  <a:pt x="7258258" y="0"/>
                </a:lnTo>
                <a:lnTo>
                  <a:pt x="7258258" y="2422444"/>
                </a:lnTo>
                <a:lnTo>
                  <a:pt x="0" y="2422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118381"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8"/>
            <a:stretch>
              <a:fillRect l="0" t="0" r="0" b="0"/>
            </a:stretch>
          </a:blipFill>
        </p:spPr>
      </p:sp>
      <p:sp>
        <p:nvSpPr>
          <p:cNvPr name="TextBox 7" id="7"/>
          <p:cNvSpPr txBox="true"/>
          <p:nvPr/>
        </p:nvSpPr>
        <p:spPr>
          <a:xfrm rot="0">
            <a:off x="1028700" y="5282565"/>
            <a:ext cx="2903544" cy="1839282"/>
          </a:xfrm>
          <a:prstGeom prst="rect">
            <a:avLst/>
          </a:prstGeom>
        </p:spPr>
        <p:txBody>
          <a:bodyPr anchor="t" rtlCol="false" tIns="0" lIns="0" bIns="0" rIns="0">
            <a:spAutoFit/>
          </a:bodyPr>
          <a:lstStyle/>
          <a:p>
            <a:pPr>
              <a:lnSpc>
                <a:spcPts val="15319"/>
              </a:lnSpc>
            </a:pPr>
            <a:r>
              <a:rPr lang="en-US" sz="10212" spc="102">
                <a:solidFill>
                  <a:srgbClr val="FAFBFB"/>
                </a:solidFill>
                <a:latin typeface="Poppins Medium"/>
              </a:rPr>
              <a:t>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grpSp>
        <p:nvGrpSpPr>
          <p:cNvPr name="Group 2" id="2"/>
          <p:cNvGrpSpPr/>
          <p:nvPr/>
        </p:nvGrpSpPr>
        <p:grpSpPr>
          <a:xfrm rot="0">
            <a:off x="1028697" y="6284246"/>
            <a:ext cx="8176321" cy="2974054"/>
            <a:chOff x="0" y="0"/>
            <a:chExt cx="10901761" cy="3965405"/>
          </a:xfrm>
        </p:grpSpPr>
        <p:sp>
          <p:nvSpPr>
            <p:cNvPr name="TextBox 3" id="3"/>
            <p:cNvSpPr txBox="true"/>
            <p:nvPr/>
          </p:nvSpPr>
          <p:spPr>
            <a:xfrm rot="0">
              <a:off x="0" y="-38100"/>
              <a:ext cx="10901761" cy="1624753"/>
            </a:xfrm>
            <a:prstGeom prst="rect">
              <a:avLst/>
            </a:prstGeom>
          </p:spPr>
          <p:txBody>
            <a:bodyPr anchor="t" rtlCol="false" tIns="0" lIns="0" bIns="0" rIns="0">
              <a:spAutoFit/>
            </a:bodyPr>
            <a:lstStyle/>
            <a:p>
              <a:pPr>
                <a:lnSpc>
                  <a:spcPts val="4939"/>
                </a:lnSpc>
              </a:pPr>
              <a:r>
                <a:rPr lang="en-US" sz="3799" spc="379">
                  <a:solidFill>
                    <a:srgbClr val="FAFBFB"/>
                  </a:solidFill>
                  <a:latin typeface="Poppins Bold Italics"/>
                </a:rPr>
                <a:t>MAXIMIZING ANNUAL MEMBERSHIPS</a:t>
              </a:r>
            </a:p>
          </p:txBody>
        </p:sp>
        <p:sp>
          <p:nvSpPr>
            <p:cNvPr name="TextBox 4" id="4"/>
            <p:cNvSpPr txBox="true"/>
            <p:nvPr/>
          </p:nvSpPr>
          <p:spPr>
            <a:xfrm rot="0">
              <a:off x="0" y="1888320"/>
              <a:ext cx="10901761" cy="2077085"/>
            </a:xfrm>
            <a:prstGeom prst="rect">
              <a:avLst/>
            </a:prstGeom>
          </p:spPr>
          <p:txBody>
            <a:bodyPr anchor="t" rtlCol="false" tIns="0" lIns="0" bIns="0" rIns="0">
              <a:spAutoFit/>
            </a:bodyPr>
            <a:lstStyle/>
            <a:p>
              <a:pPr>
                <a:lnSpc>
                  <a:spcPts val="4200"/>
                </a:lnSpc>
              </a:pPr>
              <a:r>
                <a:rPr lang="en-US" sz="2800" spc="28">
                  <a:solidFill>
                    <a:srgbClr val="FAFBFB"/>
                  </a:solidFill>
                  <a:latin typeface="Poppins Light"/>
                </a:rPr>
                <a:t>To derive insights that can inform targeted marketing strategies, specifically aiming to convert casual riders into annual members</a:t>
              </a:r>
            </a:p>
          </p:txBody>
        </p:sp>
      </p:grpSp>
      <p:grpSp>
        <p:nvGrpSpPr>
          <p:cNvPr name="Group 5" id="5"/>
          <p:cNvGrpSpPr/>
          <p:nvPr/>
        </p:nvGrpSpPr>
        <p:grpSpPr>
          <a:xfrm rot="0">
            <a:off x="1028700" y="1028700"/>
            <a:ext cx="8176318" cy="1296119"/>
            <a:chOff x="0" y="0"/>
            <a:chExt cx="10901758" cy="1728158"/>
          </a:xfrm>
        </p:grpSpPr>
        <p:sp>
          <p:nvSpPr>
            <p:cNvPr name="TextBox 6" id="6"/>
            <p:cNvSpPr txBox="true"/>
            <p:nvPr/>
          </p:nvSpPr>
          <p:spPr>
            <a:xfrm rot="0">
              <a:off x="0" y="-66675"/>
              <a:ext cx="10901758" cy="12858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Objective</a:t>
              </a:r>
            </a:p>
          </p:txBody>
        </p:sp>
        <p:sp>
          <p:nvSpPr>
            <p:cNvPr name="Freeform 7" id="7"/>
            <p:cNvSpPr/>
            <p:nvPr/>
          </p:nvSpPr>
          <p:spPr>
            <a:xfrm flipH="false" flipV="false" rot="0">
              <a:off x="0" y="1449226"/>
              <a:ext cx="2066165" cy="278932"/>
            </a:xfrm>
            <a:custGeom>
              <a:avLst/>
              <a:gdLst/>
              <a:ahLst/>
              <a:cxnLst/>
              <a:rect r="r" b="b" t="t" l="l"/>
              <a:pathLst>
                <a:path h="278932" w="2066165">
                  <a:moveTo>
                    <a:pt x="0" y="0"/>
                  </a:moveTo>
                  <a:lnTo>
                    <a:pt x="2066165" y="0"/>
                  </a:lnTo>
                  <a:lnTo>
                    <a:pt x="2066165" y="278932"/>
                  </a:lnTo>
                  <a:lnTo>
                    <a:pt x="0" y="278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10832979" y="-233462"/>
            <a:ext cx="7896088" cy="10753923"/>
          </a:xfrm>
          <a:custGeom>
            <a:avLst/>
            <a:gdLst/>
            <a:ahLst/>
            <a:cxnLst/>
            <a:rect r="r" b="b" t="t" l="l"/>
            <a:pathLst>
              <a:path h="10753923" w="7896088">
                <a:moveTo>
                  <a:pt x="0" y="0"/>
                </a:moveTo>
                <a:lnTo>
                  <a:pt x="7896088" y="0"/>
                </a:lnTo>
                <a:lnTo>
                  <a:pt x="7896088" y="10753924"/>
                </a:lnTo>
                <a:lnTo>
                  <a:pt x="0" y="10753924"/>
                </a:lnTo>
                <a:lnTo>
                  <a:pt x="0" y="0"/>
                </a:lnTo>
                <a:close/>
              </a:path>
            </a:pathLst>
          </a:custGeom>
          <a:blipFill>
            <a:blip r:embed="rId5"/>
            <a:stretch>
              <a:fillRect l="-50237" t="0" r="-54564" b="0"/>
            </a:stretch>
          </a:blipFill>
        </p:spPr>
      </p:sp>
      <p:sp>
        <p:nvSpPr>
          <p:cNvPr name="AutoShape 9" id="9"/>
          <p:cNvSpPr/>
          <p:nvPr/>
        </p:nvSpPr>
        <p:spPr>
          <a:xfrm rot="0">
            <a:off x="10602415" y="-271421"/>
            <a:ext cx="230565" cy="10829843"/>
          </a:xfrm>
          <a:prstGeom prst="rect">
            <a:avLst/>
          </a:prstGeom>
          <a:solidFill>
            <a:srgbClr val="8CB561"/>
          </a:solidFill>
        </p:spPr>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8288000" cy="11155680"/>
          </a:xfrm>
          <a:custGeom>
            <a:avLst/>
            <a:gdLst/>
            <a:ahLst/>
            <a:cxnLst/>
            <a:rect r="r" b="b" t="t" l="l"/>
            <a:pathLst>
              <a:path h="11155680" w="18288000">
                <a:moveTo>
                  <a:pt x="18288000" y="0"/>
                </a:moveTo>
                <a:lnTo>
                  <a:pt x="0" y="0"/>
                </a:lnTo>
                <a:lnTo>
                  <a:pt x="0" y="11155680"/>
                </a:lnTo>
                <a:lnTo>
                  <a:pt x="18288000" y="11155680"/>
                </a:lnTo>
                <a:lnTo>
                  <a:pt x="18288000" y="0"/>
                </a:lnTo>
                <a:close/>
              </a:path>
            </a:pathLst>
          </a:custGeom>
          <a:blipFill>
            <a:blip r:embed="rId3">
              <a:alphaModFix amt="19999"/>
            </a:blip>
            <a:stretch>
              <a:fillRect l="0" t="-5635" r="0" b="-5635"/>
            </a:stretch>
          </a:blipFill>
        </p:spPr>
      </p:sp>
      <p:sp>
        <p:nvSpPr>
          <p:cNvPr name="Freeform 3" id="3"/>
          <p:cNvSpPr/>
          <p:nvPr/>
        </p:nvSpPr>
        <p:spPr>
          <a:xfrm flipH="false" flipV="false" rot="0">
            <a:off x="1028700" y="3825850"/>
            <a:ext cx="1549624" cy="209199"/>
          </a:xfrm>
          <a:custGeom>
            <a:avLst/>
            <a:gdLst/>
            <a:ahLst/>
            <a:cxnLst/>
            <a:rect r="r" b="b" t="t" l="l"/>
            <a:pathLst>
              <a:path h="209199" w="1549624">
                <a:moveTo>
                  <a:pt x="0" y="0"/>
                </a:moveTo>
                <a:lnTo>
                  <a:pt x="1549624" y="0"/>
                </a:lnTo>
                <a:lnTo>
                  <a:pt x="1549624" y="209200"/>
                </a:lnTo>
                <a:lnTo>
                  <a:pt x="0" y="209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4371657"/>
            <a:ext cx="8176321"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MAXIMIZE ENGAGEMENT</a:t>
            </a:r>
          </a:p>
        </p:txBody>
      </p:sp>
      <p:sp>
        <p:nvSpPr>
          <p:cNvPr name="Freeform 5" id="5"/>
          <p:cNvSpPr/>
          <p:nvPr/>
        </p:nvSpPr>
        <p:spPr>
          <a:xfrm flipH="false" flipV="false" rot="0">
            <a:off x="1028700" y="1028700"/>
            <a:ext cx="7258258" cy="2422444"/>
          </a:xfrm>
          <a:custGeom>
            <a:avLst/>
            <a:gdLst/>
            <a:ahLst/>
            <a:cxnLst/>
            <a:rect r="r" b="b" t="t" l="l"/>
            <a:pathLst>
              <a:path h="2422444" w="7258258">
                <a:moveTo>
                  <a:pt x="0" y="0"/>
                </a:moveTo>
                <a:lnTo>
                  <a:pt x="7258258" y="0"/>
                </a:lnTo>
                <a:lnTo>
                  <a:pt x="7258258" y="2422444"/>
                </a:lnTo>
                <a:lnTo>
                  <a:pt x="0" y="2422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118381"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8"/>
            <a:stretch>
              <a:fillRect l="0" t="0" r="0" b="0"/>
            </a:stretch>
          </a:blipFill>
        </p:spPr>
      </p:sp>
      <p:sp>
        <p:nvSpPr>
          <p:cNvPr name="TextBox 7" id="7"/>
          <p:cNvSpPr txBox="true"/>
          <p:nvPr/>
        </p:nvSpPr>
        <p:spPr>
          <a:xfrm rot="-908333">
            <a:off x="2092440" y="6514715"/>
            <a:ext cx="3968362" cy="1045720"/>
          </a:xfrm>
          <a:prstGeom prst="rect">
            <a:avLst/>
          </a:prstGeom>
        </p:spPr>
        <p:txBody>
          <a:bodyPr anchor="t" rtlCol="false" tIns="0" lIns="0" bIns="0" rIns="0">
            <a:spAutoFit/>
          </a:bodyPr>
          <a:lstStyle/>
          <a:p>
            <a:pPr algn="ctr">
              <a:lnSpc>
                <a:spcPts val="5040"/>
              </a:lnSpc>
              <a:spcBef>
                <a:spcPct val="0"/>
              </a:spcBef>
            </a:pPr>
            <a:r>
              <a:rPr lang="en-US" sz="3600">
                <a:solidFill>
                  <a:srgbClr val="8CB561"/>
                </a:solidFill>
                <a:latin typeface="Shrikhand"/>
              </a:rPr>
              <a:t>Exclusive Offers</a:t>
            </a:r>
          </a:p>
        </p:txBody>
      </p:sp>
      <p:sp>
        <p:nvSpPr>
          <p:cNvPr name="TextBox 8" id="8"/>
          <p:cNvSpPr txBox="true"/>
          <p:nvPr/>
        </p:nvSpPr>
        <p:spPr>
          <a:xfrm rot="-908333">
            <a:off x="5774535" y="6049486"/>
            <a:ext cx="4312707" cy="1127670"/>
          </a:xfrm>
          <a:prstGeom prst="rect">
            <a:avLst/>
          </a:prstGeom>
        </p:spPr>
        <p:txBody>
          <a:bodyPr anchor="t" rtlCol="false" tIns="0" lIns="0" bIns="0" rIns="0">
            <a:spAutoFit/>
          </a:bodyPr>
          <a:lstStyle/>
          <a:p>
            <a:pPr algn="ctr">
              <a:lnSpc>
                <a:spcPts val="5040"/>
              </a:lnSpc>
              <a:spcBef>
                <a:spcPct val="0"/>
              </a:spcBef>
            </a:pPr>
            <a:r>
              <a:rPr lang="en-US" sz="3600">
                <a:solidFill>
                  <a:srgbClr val="8CB561"/>
                </a:solidFill>
                <a:latin typeface="Shrikhand"/>
              </a:rPr>
              <a:t>- limited time D/C</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8000"/>
            </a:blip>
            <a:stretch>
              <a:fillRect l="0" t="0" r="0" b="0"/>
            </a:stretch>
          </a:blipFill>
        </p:spPr>
      </p:sp>
      <p:sp>
        <p:nvSpPr>
          <p:cNvPr name="Freeform 3" id="3"/>
          <p:cNvSpPr/>
          <p:nvPr/>
        </p:nvSpPr>
        <p:spPr>
          <a:xfrm flipH="false" flipV="false" rot="0">
            <a:off x="11275185" y="1028700"/>
            <a:ext cx="5984115" cy="2288924"/>
          </a:xfrm>
          <a:custGeom>
            <a:avLst/>
            <a:gdLst/>
            <a:ahLst/>
            <a:cxnLst/>
            <a:rect r="r" b="b" t="t" l="l"/>
            <a:pathLst>
              <a:path h="2288924" w="5984115">
                <a:moveTo>
                  <a:pt x="0" y="0"/>
                </a:moveTo>
                <a:lnTo>
                  <a:pt x="5984115" y="0"/>
                </a:lnTo>
                <a:lnTo>
                  <a:pt x="5984115" y="2288924"/>
                </a:lnTo>
                <a:lnTo>
                  <a:pt x="0" y="2288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6874"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15709676" y="3828465"/>
            <a:ext cx="1549624" cy="209199"/>
          </a:xfrm>
          <a:custGeom>
            <a:avLst/>
            <a:gdLst/>
            <a:ahLst/>
            <a:cxnLst/>
            <a:rect r="r" b="b" t="t" l="l"/>
            <a:pathLst>
              <a:path h="209199" w="1549624">
                <a:moveTo>
                  <a:pt x="0" y="0"/>
                </a:moveTo>
                <a:lnTo>
                  <a:pt x="1549624" y="0"/>
                </a:lnTo>
                <a:lnTo>
                  <a:pt x="1549624" y="209199"/>
                </a:lnTo>
                <a:lnTo>
                  <a:pt x="0" y="2091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331713" y="4513914"/>
            <a:ext cx="6927587" cy="1228090"/>
          </a:xfrm>
          <a:prstGeom prst="rect">
            <a:avLst/>
          </a:prstGeom>
        </p:spPr>
        <p:txBody>
          <a:bodyPr anchor="t" rtlCol="false" tIns="0" lIns="0" bIns="0" rIns="0">
            <a:spAutoFit/>
          </a:bodyPr>
          <a:lstStyle/>
          <a:p>
            <a:pPr algn="r">
              <a:lnSpc>
                <a:spcPts val="4940"/>
              </a:lnSpc>
            </a:pPr>
            <a:r>
              <a:rPr lang="en-US" sz="3800" spc="380">
                <a:solidFill>
                  <a:srgbClr val="FAFBFB"/>
                </a:solidFill>
                <a:latin typeface="Poppins Medium"/>
              </a:rPr>
              <a:t>EMPHASIZE BENEFIT OF MEMBERSHIPS</a:t>
            </a:r>
          </a:p>
        </p:txBody>
      </p:sp>
    </p:spTree>
  </p:cSld>
  <p:clrMapOvr>
    <a:masterClrMapping/>
  </p:clrMapOvr>
  <p:transition spd="fast">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8000"/>
            </a:blip>
            <a:stretch>
              <a:fillRect l="0" t="0" r="0" b="0"/>
            </a:stretch>
          </a:blipFill>
        </p:spPr>
      </p:sp>
      <p:sp>
        <p:nvSpPr>
          <p:cNvPr name="Freeform 3" id="3"/>
          <p:cNvSpPr/>
          <p:nvPr/>
        </p:nvSpPr>
        <p:spPr>
          <a:xfrm flipH="false" flipV="false" rot="0">
            <a:off x="11275185" y="1028700"/>
            <a:ext cx="5984115" cy="2288924"/>
          </a:xfrm>
          <a:custGeom>
            <a:avLst/>
            <a:gdLst/>
            <a:ahLst/>
            <a:cxnLst/>
            <a:rect r="r" b="b" t="t" l="l"/>
            <a:pathLst>
              <a:path h="2288924" w="5984115">
                <a:moveTo>
                  <a:pt x="0" y="0"/>
                </a:moveTo>
                <a:lnTo>
                  <a:pt x="5984115" y="0"/>
                </a:lnTo>
                <a:lnTo>
                  <a:pt x="5984115" y="2288924"/>
                </a:lnTo>
                <a:lnTo>
                  <a:pt x="0" y="2288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6874"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15709676" y="3828465"/>
            <a:ext cx="1549624" cy="209199"/>
          </a:xfrm>
          <a:custGeom>
            <a:avLst/>
            <a:gdLst/>
            <a:ahLst/>
            <a:cxnLst/>
            <a:rect r="r" b="b" t="t" l="l"/>
            <a:pathLst>
              <a:path h="209199" w="1549624">
                <a:moveTo>
                  <a:pt x="0" y="0"/>
                </a:moveTo>
                <a:lnTo>
                  <a:pt x="1549624" y="0"/>
                </a:lnTo>
                <a:lnTo>
                  <a:pt x="1549624" y="209199"/>
                </a:lnTo>
                <a:lnTo>
                  <a:pt x="0" y="2091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331713" y="4513914"/>
            <a:ext cx="6927587" cy="1228090"/>
          </a:xfrm>
          <a:prstGeom prst="rect">
            <a:avLst/>
          </a:prstGeom>
        </p:spPr>
        <p:txBody>
          <a:bodyPr anchor="t" rtlCol="false" tIns="0" lIns="0" bIns="0" rIns="0">
            <a:spAutoFit/>
          </a:bodyPr>
          <a:lstStyle/>
          <a:p>
            <a:pPr algn="r">
              <a:lnSpc>
                <a:spcPts val="4940"/>
              </a:lnSpc>
            </a:pPr>
            <a:r>
              <a:rPr lang="en-US" sz="3800" spc="380">
                <a:solidFill>
                  <a:srgbClr val="FAFBFB"/>
                </a:solidFill>
                <a:latin typeface="Poppins Medium"/>
              </a:rPr>
              <a:t>EMPHASIZE BENEFIT OF MEMBERSHIPS</a:t>
            </a:r>
          </a:p>
        </p:txBody>
      </p:sp>
      <p:sp>
        <p:nvSpPr>
          <p:cNvPr name="TextBox 7" id="7"/>
          <p:cNvSpPr txBox="true"/>
          <p:nvPr/>
        </p:nvSpPr>
        <p:spPr>
          <a:xfrm rot="0">
            <a:off x="14600074" y="5880476"/>
            <a:ext cx="2659226" cy="1839282"/>
          </a:xfrm>
          <a:prstGeom prst="rect">
            <a:avLst/>
          </a:prstGeom>
        </p:spPr>
        <p:txBody>
          <a:bodyPr anchor="t" rtlCol="false" tIns="0" lIns="0" bIns="0" rIns="0">
            <a:spAutoFit/>
          </a:bodyPr>
          <a:lstStyle/>
          <a:p>
            <a:pPr>
              <a:lnSpc>
                <a:spcPts val="15319"/>
              </a:lnSpc>
            </a:pPr>
            <a:r>
              <a:rPr lang="en-US" sz="10212" spc="102">
                <a:solidFill>
                  <a:srgbClr val="FAFBFB"/>
                </a:solidFill>
                <a:latin typeface="Poppins Medium"/>
              </a:rPr>
              <a:t>20%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8000"/>
            </a:blip>
            <a:stretch>
              <a:fillRect l="0" t="0" r="0" b="0"/>
            </a:stretch>
          </a:blipFill>
        </p:spPr>
      </p:sp>
      <p:sp>
        <p:nvSpPr>
          <p:cNvPr name="Freeform 3" id="3"/>
          <p:cNvSpPr/>
          <p:nvPr/>
        </p:nvSpPr>
        <p:spPr>
          <a:xfrm flipH="false" flipV="false" rot="0">
            <a:off x="11275185" y="1028700"/>
            <a:ext cx="5984115" cy="2288924"/>
          </a:xfrm>
          <a:custGeom>
            <a:avLst/>
            <a:gdLst/>
            <a:ahLst/>
            <a:cxnLst/>
            <a:rect r="r" b="b" t="t" l="l"/>
            <a:pathLst>
              <a:path h="2288924" w="5984115">
                <a:moveTo>
                  <a:pt x="0" y="0"/>
                </a:moveTo>
                <a:lnTo>
                  <a:pt x="5984115" y="0"/>
                </a:lnTo>
                <a:lnTo>
                  <a:pt x="5984115" y="2288924"/>
                </a:lnTo>
                <a:lnTo>
                  <a:pt x="0" y="2288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6874"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15709676" y="3828465"/>
            <a:ext cx="1549624" cy="209199"/>
          </a:xfrm>
          <a:custGeom>
            <a:avLst/>
            <a:gdLst/>
            <a:ahLst/>
            <a:cxnLst/>
            <a:rect r="r" b="b" t="t" l="l"/>
            <a:pathLst>
              <a:path h="209199" w="1549624">
                <a:moveTo>
                  <a:pt x="0" y="0"/>
                </a:moveTo>
                <a:lnTo>
                  <a:pt x="1549624" y="0"/>
                </a:lnTo>
                <a:lnTo>
                  <a:pt x="1549624" y="209199"/>
                </a:lnTo>
                <a:lnTo>
                  <a:pt x="0" y="2091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331713" y="4513914"/>
            <a:ext cx="6927587" cy="1228090"/>
          </a:xfrm>
          <a:prstGeom prst="rect">
            <a:avLst/>
          </a:prstGeom>
        </p:spPr>
        <p:txBody>
          <a:bodyPr anchor="t" rtlCol="false" tIns="0" lIns="0" bIns="0" rIns="0">
            <a:spAutoFit/>
          </a:bodyPr>
          <a:lstStyle/>
          <a:p>
            <a:pPr algn="r">
              <a:lnSpc>
                <a:spcPts val="4940"/>
              </a:lnSpc>
            </a:pPr>
            <a:r>
              <a:rPr lang="en-US" sz="3800" spc="380">
                <a:solidFill>
                  <a:srgbClr val="FAFBFB"/>
                </a:solidFill>
                <a:latin typeface="Poppins Medium"/>
              </a:rPr>
              <a:t>EMPHASIZE BENEFIT OF MEMBERSHIPS</a:t>
            </a:r>
          </a:p>
        </p:txBody>
      </p:sp>
      <p:sp>
        <p:nvSpPr>
          <p:cNvPr name="TextBox 7" id="7"/>
          <p:cNvSpPr txBox="true"/>
          <p:nvPr/>
        </p:nvSpPr>
        <p:spPr>
          <a:xfrm rot="0">
            <a:off x="10152467" y="6577148"/>
            <a:ext cx="7106833" cy="635434"/>
          </a:xfrm>
          <a:prstGeom prst="rect">
            <a:avLst/>
          </a:prstGeom>
        </p:spPr>
        <p:txBody>
          <a:bodyPr anchor="t" rtlCol="false" tIns="0" lIns="0" bIns="0" rIns="0">
            <a:spAutoFit/>
          </a:bodyPr>
          <a:lstStyle/>
          <a:p>
            <a:pPr>
              <a:lnSpc>
                <a:spcPts val="5231"/>
              </a:lnSpc>
            </a:pPr>
            <a:r>
              <a:rPr lang="en-US" sz="3487" spc="34">
                <a:solidFill>
                  <a:srgbClr val="FAFBFB"/>
                </a:solidFill>
                <a:latin typeface="Poppins Light"/>
              </a:rPr>
              <a:t>1. Discounted single-ride passes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8000"/>
            </a:blip>
            <a:stretch>
              <a:fillRect l="0" t="0" r="0" b="0"/>
            </a:stretch>
          </a:blipFill>
        </p:spPr>
      </p:sp>
      <p:sp>
        <p:nvSpPr>
          <p:cNvPr name="Freeform 3" id="3"/>
          <p:cNvSpPr/>
          <p:nvPr/>
        </p:nvSpPr>
        <p:spPr>
          <a:xfrm flipH="false" flipV="false" rot="0">
            <a:off x="11275185" y="1028700"/>
            <a:ext cx="5984115" cy="2288924"/>
          </a:xfrm>
          <a:custGeom>
            <a:avLst/>
            <a:gdLst/>
            <a:ahLst/>
            <a:cxnLst/>
            <a:rect r="r" b="b" t="t" l="l"/>
            <a:pathLst>
              <a:path h="2288924" w="5984115">
                <a:moveTo>
                  <a:pt x="0" y="0"/>
                </a:moveTo>
                <a:lnTo>
                  <a:pt x="5984115" y="0"/>
                </a:lnTo>
                <a:lnTo>
                  <a:pt x="5984115" y="2288924"/>
                </a:lnTo>
                <a:lnTo>
                  <a:pt x="0" y="2288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6874" y="1028700"/>
            <a:ext cx="13491148" cy="8229600"/>
          </a:xfrm>
          <a:custGeom>
            <a:avLst/>
            <a:gdLst/>
            <a:ahLst/>
            <a:cxnLst/>
            <a:rect r="r" b="b" t="t" l="l"/>
            <a:pathLst>
              <a:path h="8229600" w="13491148">
                <a:moveTo>
                  <a:pt x="0" y="0"/>
                </a:moveTo>
                <a:lnTo>
                  <a:pt x="13491148" y="0"/>
                </a:lnTo>
                <a:lnTo>
                  <a:pt x="13491148"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15709676" y="3828465"/>
            <a:ext cx="1549624" cy="209199"/>
          </a:xfrm>
          <a:custGeom>
            <a:avLst/>
            <a:gdLst/>
            <a:ahLst/>
            <a:cxnLst/>
            <a:rect r="r" b="b" t="t" l="l"/>
            <a:pathLst>
              <a:path h="209199" w="1549624">
                <a:moveTo>
                  <a:pt x="0" y="0"/>
                </a:moveTo>
                <a:lnTo>
                  <a:pt x="1549624" y="0"/>
                </a:lnTo>
                <a:lnTo>
                  <a:pt x="1549624" y="209199"/>
                </a:lnTo>
                <a:lnTo>
                  <a:pt x="0" y="2091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331713" y="4513914"/>
            <a:ext cx="6927587" cy="1228090"/>
          </a:xfrm>
          <a:prstGeom prst="rect">
            <a:avLst/>
          </a:prstGeom>
        </p:spPr>
        <p:txBody>
          <a:bodyPr anchor="t" rtlCol="false" tIns="0" lIns="0" bIns="0" rIns="0">
            <a:spAutoFit/>
          </a:bodyPr>
          <a:lstStyle/>
          <a:p>
            <a:pPr algn="r">
              <a:lnSpc>
                <a:spcPts val="4940"/>
              </a:lnSpc>
            </a:pPr>
            <a:r>
              <a:rPr lang="en-US" sz="3800" spc="380">
                <a:solidFill>
                  <a:srgbClr val="FAFBFB"/>
                </a:solidFill>
                <a:latin typeface="Poppins Medium"/>
              </a:rPr>
              <a:t>EMPHASIZE BENEFIT OF MEMBERSHIPS</a:t>
            </a:r>
          </a:p>
        </p:txBody>
      </p:sp>
      <p:sp>
        <p:nvSpPr>
          <p:cNvPr name="TextBox 7" id="7"/>
          <p:cNvSpPr txBox="true"/>
          <p:nvPr/>
        </p:nvSpPr>
        <p:spPr>
          <a:xfrm rot="0">
            <a:off x="10085792" y="7343143"/>
            <a:ext cx="7106833" cy="635434"/>
          </a:xfrm>
          <a:prstGeom prst="rect">
            <a:avLst/>
          </a:prstGeom>
        </p:spPr>
        <p:txBody>
          <a:bodyPr anchor="t" rtlCol="false" tIns="0" lIns="0" bIns="0" rIns="0">
            <a:spAutoFit/>
          </a:bodyPr>
          <a:lstStyle/>
          <a:p>
            <a:pPr>
              <a:lnSpc>
                <a:spcPts val="5231"/>
              </a:lnSpc>
            </a:pPr>
            <a:r>
              <a:rPr lang="en-US" sz="3487" spc="34">
                <a:solidFill>
                  <a:srgbClr val="FAFBFB"/>
                </a:solidFill>
                <a:latin typeface="Poppins Light"/>
              </a:rPr>
              <a:t>2. Referral Incentives</a:t>
            </a:r>
          </a:p>
        </p:txBody>
      </p:sp>
      <p:sp>
        <p:nvSpPr>
          <p:cNvPr name="TextBox 8" id="8"/>
          <p:cNvSpPr txBox="true"/>
          <p:nvPr/>
        </p:nvSpPr>
        <p:spPr>
          <a:xfrm rot="0">
            <a:off x="10152467" y="6577148"/>
            <a:ext cx="7106833" cy="635434"/>
          </a:xfrm>
          <a:prstGeom prst="rect">
            <a:avLst/>
          </a:prstGeom>
        </p:spPr>
        <p:txBody>
          <a:bodyPr anchor="t" rtlCol="false" tIns="0" lIns="0" bIns="0" rIns="0">
            <a:spAutoFit/>
          </a:bodyPr>
          <a:lstStyle/>
          <a:p>
            <a:pPr>
              <a:lnSpc>
                <a:spcPts val="5231"/>
              </a:lnSpc>
            </a:pPr>
            <a:r>
              <a:rPr lang="en-US" sz="3487" spc="34">
                <a:solidFill>
                  <a:srgbClr val="FAFBFB"/>
                </a:solidFill>
                <a:latin typeface="Poppins Light"/>
              </a:rPr>
              <a:t>1. Discounted single-ride passes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sp>
        <p:nvSpPr>
          <p:cNvPr name="AutoShape 3" id="3"/>
          <p:cNvSpPr/>
          <p:nvPr/>
        </p:nvSpPr>
        <p:spPr>
          <a:xfrm rot="0">
            <a:off x="6475924" y="1073660"/>
            <a:ext cx="11812076" cy="2592577"/>
          </a:xfrm>
          <a:prstGeom prst="rect">
            <a:avLst/>
          </a:prstGeom>
          <a:solidFill>
            <a:srgbClr val="FAFBFB"/>
          </a:solidFill>
        </p:spPr>
      </p:sp>
      <p:sp>
        <p:nvSpPr>
          <p:cNvPr name="TextBox 4" id="4"/>
          <p:cNvSpPr txBox="true"/>
          <p:nvPr/>
        </p:nvSpPr>
        <p:spPr>
          <a:xfrm rot="0">
            <a:off x="10753208" y="1800988"/>
            <a:ext cx="7120692" cy="1099820"/>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1. WEEKDAY CONVENIENCE, WEEKEND ADVENTURE</a:t>
            </a:r>
          </a:p>
        </p:txBody>
      </p:sp>
      <p:sp>
        <p:nvSpPr>
          <p:cNvPr name="Freeform 5" id="5"/>
          <p:cNvSpPr/>
          <p:nvPr/>
        </p:nvSpPr>
        <p:spPr>
          <a:xfrm flipH="false" flipV="false" rot="0">
            <a:off x="6475924" y="1073660"/>
            <a:ext cx="3663575" cy="2592577"/>
          </a:xfrm>
          <a:custGeom>
            <a:avLst/>
            <a:gdLst/>
            <a:ahLst/>
            <a:cxnLst/>
            <a:rect r="r" b="b" t="t" l="l"/>
            <a:pathLst>
              <a:path h="2592577" w="3663575">
                <a:moveTo>
                  <a:pt x="0" y="0"/>
                </a:moveTo>
                <a:lnTo>
                  <a:pt x="3663576" y="0"/>
                </a:lnTo>
                <a:lnTo>
                  <a:pt x="3663576" y="2592577"/>
                </a:lnTo>
                <a:lnTo>
                  <a:pt x="0" y="2592577"/>
                </a:lnTo>
                <a:lnTo>
                  <a:pt x="0" y="0"/>
                </a:lnTo>
                <a:close/>
              </a:path>
            </a:pathLst>
          </a:custGeom>
          <a:blipFill>
            <a:blip r:embed="rId3"/>
            <a:stretch>
              <a:fillRect l="-3107" t="0" r="-3107" b="0"/>
            </a:stretch>
          </a:blipFill>
        </p:spPr>
      </p:sp>
      <p:sp>
        <p:nvSpPr>
          <p:cNvPr name="AutoShape 6" id="6"/>
          <p:cNvSpPr/>
          <p:nvPr/>
        </p:nvSpPr>
        <p:spPr>
          <a:xfrm rot="0">
            <a:off x="6475924" y="3847212"/>
            <a:ext cx="11812076" cy="2592577"/>
          </a:xfrm>
          <a:prstGeom prst="rect">
            <a:avLst/>
          </a:prstGeom>
          <a:solidFill>
            <a:srgbClr val="FAFBFB"/>
          </a:solidFill>
        </p:spPr>
      </p:sp>
      <p:sp>
        <p:nvSpPr>
          <p:cNvPr name="Freeform 7" id="7"/>
          <p:cNvSpPr/>
          <p:nvPr/>
        </p:nvSpPr>
        <p:spPr>
          <a:xfrm flipH="false" flipV="false" rot="0">
            <a:off x="6475924" y="3847212"/>
            <a:ext cx="3663575" cy="2592577"/>
          </a:xfrm>
          <a:custGeom>
            <a:avLst/>
            <a:gdLst/>
            <a:ahLst/>
            <a:cxnLst/>
            <a:rect r="r" b="b" t="t" l="l"/>
            <a:pathLst>
              <a:path h="2592577" w="3663575">
                <a:moveTo>
                  <a:pt x="0" y="0"/>
                </a:moveTo>
                <a:lnTo>
                  <a:pt x="3663576" y="0"/>
                </a:lnTo>
                <a:lnTo>
                  <a:pt x="3663576" y="2592576"/>
                </a:lnTo>
                <a:lnTo>
                  <a:pt x="0" y="2592576"/>
                </a:lnTo>
                <a:lnTo>
                  <a:pt x="0" y="0"/>
                </a:lnTo>
                <a:close/>
              </a:path>
            </a:pathLst>
          </a:custGeom>
          <a:blipFill>
            <a:blip r:embed="rId4"/>
            <a:stretch>
              <a:fillRect l="-3008" t="0" r="-3008" b="0"/>
            </a:stretch>
          </a:blipFill>
        </p:spPr>
      </p:sp>
      <p:sp>
        <p:nvSpPr>
          <p:cNvPr name="TextBox 8" id="8"/>
          <p:cNvSpPr txBox="true"/>
          <p:nvPr/>
        </p:nvSpPr>
        <p:spPr>
          <a:xfrm rot="0">
            <a:off x="10753208" y="4574540"/>
            <a:ext cx="7120692" cy="1099820"/>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2. CAPITALIZING ON PEAKS, BOOSTING IN VALLEYS</a:t>
            </a:r>
          </a:p>
        </p:txBody>
      </p:sp>
      <p:sp>
        <p:nvSpPr>
          <p:cNvPr name="Freeform 9" id="9"/>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push dir="d"/>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1028700" y="990411"/>
            <a:ext cx="5141279" cy="2701925"/>
          </a:xfrm>
          <a:prstGeom prst="rect">
            <a:avLst/>
          </a:prstGeom>
        </p:spPr>
        <p:txBody>
          <a:bodyPr anchor="t" rtlCol="false" tIns="0" lIns="0" bIns="0" rIns="0">
            <a:spAutoFit/>
          </a:bodyPr>
          <a:lstStyle/>
          <a:p>
            <a:pPr>
              <a:lnSpc>
                <a:spcPts val="7150"/>
              </a:lnSpc>
            </a:pPr>
            <a:r>
              <a:rPr lang="en-US" sz="5500" spc="55">
                <a:solidFill>
                  <a:srgbClr val="FAFBFB"/>
                </a:solidFill>
                <a:latin typeface="Poppins Bold"/>
              </a:rPr>
              <a:t>Proposed Business Plans</a:t>
            </a:r>
          </a:p>
        </p:txBody>
      </p:sp>
      <p:sp>
        <p:nvSpPr>
          <p:cNvPr name="AutoShape 3" id="3"/>
          <p:cNvSpPr/>
          <p:nvPr/>
        </p:nvSpPr>
        <p:spPr>
          <a:xfrm rot="0">
            <a:off x="6475924" y="1073660"/>
            <a:ext cx="11812076" cy="2592577"/>
          </a:xfrm>
          <a:prstGeom prst="rect">
            <a:avLst/>
          </a:prstGeom>
          <a:solidFill>
            <a:srgbClr val="FAFBFB"/>
          </a:solidFill>
        </p:spPr>
      </p:sp>
      <p:sp>
        <p:nvSpPr>
          <p:cNvPr name="TextBox 4" id="4"/>
          <p:cNvSpPr txBox="true"/>
          <p:nvPr/>
        </p:nvSpPr>
        <p:spPr>
          <a:xfrm rot="0">
            <a:off x="10753208" y="1800988"/>
            <a:ext cx="7120692" cy="1099820"/>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1. WEEKDAY CONVENIENCE, WEEKEND ADVENTURE</a:t>
            </a:r>
          </a:p>
        </p:txBody>
      </p:sp>
      <p:sp>
        <p:nvSpPr>
          <p:cNvPr name="Freeform 5" id="5"/>
          <p:cNvSpPr/>
          <p:nvPr/>
        </p:nvSpPr>
        <p:spPr>
          <a:xfrm flipH="false" flipV="false" rot="0">
            <a:off x="6475924" y="1073660"/>
            <a:ext cx="3663575" cy="2592577"/>
          </a:xfrm>
          <a:custGeom>
            <a:avLst/>
            <a:gdLst/>
            <a:ahLst/>
            <a:cxnLst/>
            <a:rect r="r" b="b" t="t" l="l"/>
            <a:pathLst>
              <a:path h="2592577" w="3663575">
                <a:moveTo>
                  <a:pt x="0" y="0"/>
                </a:moveTo>
                <a:lnTo>
                  <a:pt x="3663576" y="0"/>
                </a:lnTo>
                <a:lnTo>
                  <a:pt x="3663576" y="2592577"/>
                </a:lnTo>
                <a:lnTo>
                  <a:pt x="0" y="2592577"/>
                </a:lnTo>
                <a:lnTo>
                  <a:pt x="0" y="0"/>
                </a:lnTo>
                <a:close/>
              </a:path>
            </a:pathLst>
          </a:custGeom>
          <a:blipFill>
            <a:blip r:embed="rId3"/>
            <a:stretch>
              <a:fillRect l="-3107" t="0" r="-3107" b="0"/>
            </a:stretch>
          </a:blipFill>
        </p:spPr>
      </p:sp>
      <p:sp>
        <p:nvSpPr>
          <p:cNvPr name="AutoShape 6" id="6"/>
          <p:cNvSpPr/>
          <p:nvPr/>
        </p:nvSpPr>
        <p:spPr>
          <a:xfrm rot="0">
            <a:off x="6475924" y="3847212"/>
            <a:ext cx="11812076" cy="2592577"/>
          </a:xfrm>
          <a:prstGeom prst="rect">
            <a:avLst/>
          </a:prstGeom>
          <a:solidFill>
            <a:srgbClr val="FAFBFB"/>
          </a:solidFill>
        </p:spPr>
      </p:sp>
      <p:sp>
        <p:nvSpPr>
          <p:cNvPr name="Freeform 7" id="7"/>
          <p:cNvSpPr/>
          <p:nvPr/>
        </p:nvSpPr>
        <p:spPr>
          <a:xfrm flipH="false" flipV="false" rot="0">
            <a:off x="6475924" y="3847212"/>
            <a:ext cx="3663575" cy="2592577"/>
          </a:xfrm>
          <a:custGeom>
            <a:avLst/>
            <a:gdLst/>
            <a:ahLst/>
            <a:cxnLst/>
            <a:rect r="r" b="b" t="t" l="l"/>
            <a:pathLst>
              <a:path h="2592577" w="3663575">
                <a:moveTo>
                  <a:pt x="0" y="0"/>
                </a:moveTo>
                <a:lnTo>
                  <a:pt x="3663576" y="0"/>
                </a:lnTo>
                <a:lnTo>
                  <a:pt x="3663576" y="2592576"/>
                </a:lnTo>
                <a:lnTo>
                  <a:pt x="0" y="2592576"/>
                </a:lnTo>
                <a:lnTo>
                  <a:pt x="0" y="0"/>
                </a:lnTo>
                <a:close/>
              </a:path>
            </a:pathLst>
          </a:custGeom>
          <a:blipFill>
            <a:blip r:embed="rId4"/>
            <a:stretch>
              <a:fillRect l="-3008" t="0" r="-3008" b="0"/>
            </a:stretch>
          </a:blipFill>
        </p:spPr>
      </p:sp>
      <p:sp>
        <p:nvSpPr>
          <p:cNvPr name="TextBox 8" id="8"/>
          <p:cNvSpPr txBox="true"/>
          <p:nvPr/>
        </p:nvSpPr>
        <p:spPr>
          <a:xfrm rot="0">
            <a:off x="10753208" y="4574540"/>
            <a:ext cx="7120692" cy="1099820"/>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2. CAPITALIZING ON PEAKS, BOOSTING IN VALLEYS</a:t>
            </a:r>
          </a:p>
        </p:txBody>
      </p:sp>
      <p:grpSp>
        <p:nvGrpSpPr>
          <p:cNvPr name="Group 9" id="9"/>
          <p:cNvGrpSpPr/>
          <p:nvPr/>
        </p:nvGrpSpPr>
        <p:grpSpPr>
          <a:xfrm rot="0">
            <a:off x="6475924" y="6620763"/>
            <a:ext cx="11812076" cy="2592577"/>
            <a:chOff x="0" y="0"/>
            <a:chExt cx="15749434" cy="3456769"/>
          </a:xfrm>
        </p:grpSpPr>
        <p:sp>
          <p:nvSpPr>
            <p:cNvPr name="AutoShape 10" id="10"/>
            <p:cNvSpPr/>
            <p:nvPr/>
          </p:nvSpPr>
          <p:spPr>
            <a:xfrm rot="0">
              <a:off x="0" y="0"/>
              <a:ext cx="15749434" cy="3456769"/>
            </a:xfrm>
            <a:prstGeom prst="rect">
              <a:avLst/>
            </a:prstGeom>
            <a:solidFill>
              <a:srgbClr val="FAFBFB"/>
            </a:solidFill>
          </p:spPr>
        </p:sp>
        <p:sp>
          <p:nvSpPr>
            <p:cNvPr name="Freeform 11" id="11"/>
            <p:cNvSpPr/>
            <p:nvPr/>
          </p:nvSpPr>
          <p:spPr>
            <a:xfrm flipH="false" flipV="false" rot="0">
              <a:off x="0" y="0"/>
              <a:ext cx="4884767" cy="3456769"/>
            </a:xfrm>
            <a:custGeom>
              <a:avLst/>
              <a:gdLst/>
              <a:ahLst/>
              <a:cxnLst/>
              <a:rect r="r" b="b" t="t" l="l"/>
              <a:pathLst>
                <a:path h="3456769" w="4884767">
                  <a:moveTo>
                    <a:pt x="0" y="0"/>
                  </a:moveTo>
                  <a:lnTo>
                    <a:pt x="4884767" y="0"/>
                  </a:lnTo>
                  <a:lnTo>
                    <a:pt x="4884767" y="3456769"/>
                  </a:lnTo>
                  <a:lnTo>
                    <a:pt x="0" y="3456769"/>
                  </a:lnTo>
                  <a:lnTo>
                    <a:pt x="0" y="0"/>
                  </a:lnTo>
                  <a:close/>
                </a:path>
              </a:pathLst>
            </a:custGeom>
            <a:blipFill>
              <a:blip r:embed="rId5"/>
              <a:stretch>
                <a:fillRect l="-11535" t="0" r="-11535" b="0"/>
              </a:stretch>
            </a:blipFill>
          </p:spPr>
        </p:sp>
        <p:sp>
          <p:nvSpPr>
            <p:cNvPr name="TextBox 12" id="12"/>
            <p:cNvSpPr txBox="true"/>
            <p:nvPr/>
          </p:nvSpPr>
          <p:spPr>
            <a:xfrm rot="0">
              <a:off x="5703045" y="982471"/>
              <a:ext cx="9494255" cy="14537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3. COASTAL CONSERVATION COLLABORATION</a:t>
              </a:r>
            </a:p>
          </p:txBody>
        </p:sp>
      </p:grpSp>
      <p:sp>
        <p:nvSpPr>
          <p:cNvPr name="Freeform 13" id="13"/>
          <p:cNvSpPr/>
          <p:nvPr/>
        </p:nvSpPr>
        <p:spPr>
          <a:xfrm flipH="false" flipV="false" rot="0">
            <a:off x="1028700" y="7001675"/>
            <a:ext cx="2701475" cy="2296254"/>
          </a:xfrm>
          <a:custGeom>
            <a:avLst/>
            <a:gdLst/>
            <a:ahLst/>
            <a:cxnLst/>
            <a:rect r="r" b="b" t="t" l="l"/>
            <a:pathLst>
              <a:path h="2296254" w="2701475">
                <a:moveTo>
                  <a:pt x="0" y="0"/>
                </a:moveTo>
                <a:lnTo>
                  <a:pt x="2701475" y="0"/>
                </a:lnTo>
                <a:lnTo>
                  <a:pt x="2701475" y="2296254"/>
                </a:lnTo>
                <a:lnTo>
                  <a:pt x="0" y="2296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318871" y="9877109"/>
            <a:ext cx="18925742" cy="675609"/>
          </a:xfrm>
          <a:prstGeom prst="rect">
            <a:avLst/>
          </a:prstGeom>
          <a:solidFill>
            <a:srgbClr val="8CB561"/>
          </a:solidFill>
        </p:spPr>
      </p:sp>
      <p:sp>
        <p:nvSpPr>
          <p:cNvPr name="TextBox 3" id="3"/>
          <p:cNvSpPr txBox="true"/>
          <p:nvPr/>
        </p:nvSpPr>
        <p:spPr>
          <a:xfrm rot="0">
            <a:off x="1114425" y="802644"/>
            <a:ext cx="13630229" cy="1943100"/>
          </a:xfrm>
          <a:prstGeom prst="rect">
            <a:avLst/>
          </a:prstGeom>
        </p:spPr>
        <p:txBody>
          <a:bodyPr anchor="t" rtlCol="false" tIns="0" lIns="0" bIns="0" rIns="0">
            <a:spAutoFit/>
          </a:bodyPr>
          <a:lstStyle/>
          <a:p>
            <a:pPr algn="l">
              <a:lnSpc>
                <a:spcPts val="7799"/>
              </a:lnSpc>
            </a:pPr>
            <a:r>
              <a:rPr lang="en-US" sz="5999" spc="59">
                <a:solidFill>
                  <a:srgbClr val="8CB561"/>
                </a:solidFill>
                <a:latin typeface="Poppins Medium"/>
              </a:rPr>
              <a:t>Coastal Conservation Collaboration</a:t>
            </a:r>
          </a:p>
        </p:txBody>
      </p:sp>
      <p:sp>
        <p:nvSpPr>
          <p:cNvPr name="TextBox 4" id="4"/>
          <p:cNvSpPr txBox="true"/>
          <p:nvPr/>
        </p:nvSpPr>
        <p:spPr>
          <a:xfrm rot="0">
            <a:off x="1114425" y="2891096"/>
            <a:ext cx="12120307"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GEOGRAPHICALLY TAILORED PROGRAM</a:t>
            </a:r>
          </a:p>
        </p:txBody>
      </p:sp>
    </p:spTree>
  </p:cSld>
  <p:clrMapOvr>
    <a:masterClrMapping/>
  </p:clrMapOvr>
  <p:transition spd="fast">
    <p:push dir="u"/>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318871" y="9877109"/>
            <a:ext cx="18925742" cy="675609"/>
          </a:xfrm>
          <a:prstGeom prst="rect">
            <a:avLst/>
          </a:prstGeom>
          <a:solidFill>
            <a:srgbClr val="8CB561"/>
          </a:solidFill>
        </p:spPr>
      </p:sp>
      <p:sp>
        <p:nvSpPr>
          <p:cNvPr name="AutoShape 3" id="3"/>
          <p:cNvSpPr/>
          <p:nvPr/>
        </p:nvSpPr>
        <p:spPr>
          <a:xfrm rot="0">
            <a:off x="1031694" y="4179359"/>
            <a:ext cx="4766755" cy="4832202"/>
          </a:xfrm>
          <a:prstGeom prst="rect">
            <a:avLst/>
          </a:prstGeom>
          <a:solidFill>
            <a:srgbClr val="FAFBFB"/>
          </a:solidFill>
        </p:spPr>
      </p:sp>
      <p:sp>
        <p:nvSpPr>
          <p:cNvPr name="Freeform 4" id="4"/>
          <p:cNvSpPr/>
          <p:nvPr/>
        </p:nvSpPr>
        <p:spPr>
          <a:xfrm flipH="false" flipV="false" rot="0">
            <a:off x="1469349" y="4781883"/>
            <a:ext cx="3891445" cy="1539577"/>
          </a:xfrm>
          <a:custGeom>
            <a:avLst/>
            <a:gdLst/>
            <a:ahLst/>
            <a:cxnLst/>
            <a:rect r="r" b="b" t="t" l="l"/>
            <a:pathLst>
              <a:path h="1539577" w="3891445">
                <a:moveTo>
                  <a:pt x="0" y="0"/>
                </a:moveTo>
                <a:lnTo>
                  <a:pt x="3891445" y="0"/>
                </a:lnTo>
                <a:lnTo>
                  <a:pt x="3891445" y="1539577"/>
                </a:lnTo>
                <a:lnTo>
                  <a:pt x="0" y="1539577"/>
                </a:lnTo>
                <a:lnTo>
                  <a:pt x="0" y="0"/>
                </a:lnTo>
                <a:close/>
              </a:path>
            </a:pathLst>
          </a:custGeom>
          <a:blipFill>
            <a:blip r:embed="rId3"/>
            <a:stretch>
              <a:fillRect l="0" t="0" r="0" b="0"/>
            </a:stretch>
          </a:blipFill>
        </p:spPr>
      </p:sp>
      <p:sp>
        <p:nvSpPr>
          <p:cNvPr name="TextBox 5" id="5"/>
          <p:cNvSpPr txBox="true"/>
          <p:nvPr/>
        </p:nvSpPr>
        <p:spPr>
          <a:xfrm rot="0">
            <a:off x="1414697" y="7151627"/>
            <a:ext cx="4000748" cy="14859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PARTNERSHIP WITH ECO-ORGANIZATIONS</a:t>
            </a:r>
          </a:p>
        </p:txBody>
      </p:sp>
      <p:sp>
        <p:nvSpPr>
          <p:cNvPr name="TextBox 6" id="6"/>
          <p:cNvSpPr txBox="true"/>
          <p:nvPr/>
        </p:nvSpPr>
        <p:spPr>
          <a:xfrm rot="0">
            <a:off x="7143626"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PROMOTION INTEGRATION</a:t>
            </a:r>
          </a:p>
        </p:txBody>
      </p:sp>
      <p:sp>
        <p:nvSpPr>
          <p:cNvPr name="TextBox 7" id="7"/>
          <p:cNvSpPr txBox="true"/>
          <p:nvPr/>
        </p:nvSpPr>
        <p:spPr>
          <a:xfrm rot="0">
            <a:off x="12878542"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WIN-WIN COLLABORATION</a:t>
            </a:r>
          </a:p>
        </p:txBody>
      </p:sp>
      <p:sp>
        <p:nvSpPr>
          <p:cNvPr name="TextBox 8" id="8"/>
          <p:cNvSpPr txBox="true"/>
          <p:nvPr/>
        </p:nvSpPr>
        <p:spPr>
          <a:xfrm rot="0">
            <a:off x="1114425" y="802644"/>
            <a:ext cx="13630229" cy="1943100"/>
          </a:xfrm>
          <a:prstGeom prst="rect">
            <a:avLst/>
          </a:prstGeom>
        </p:spPr>
        <p:txBody>
          <a:bodyPr anchor="t" rtlCol="false" tIns="0" lIns="0" bIns="0" rIns="0">
            <a:spAutoFit/>
          </a:bodyPr>
          <a:lstStyle/>
          <a:p>
            <a:pPr algn="l">
              <a:lnSpc>
                <a:spcPts val="7799"/>
              </a:lnSpc>
            </a:pPr>
            <a:r>
              <a:rPr lang="en-US" sz="5999" spc="59">
                <a:solidFill>
                  <a:srgbClr val="8CB561"/>
                </a:solidFill>
                <a:latin typeface="Poppins Medium"/>
              </a:rPr>
              <a:t>Coastal Conservation Collaboration</a:t>
            </a:r>
          </a:p>
        </p:txBody>
      </p:sp>
      <p:sp>
        <p:nvSpPr>
          <p:cNvPr name="TextBox 9" id="9"/>
          <p:cNvSpPr txBox="true"/>
          <p:nvPr/>
        </p:nvSpPr>
        <p:spPr>
          <a:xfrm rot="0">
            <a:off x="1114425" y="2891096"/>
            <a:ext cx="12120307"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GEOGRAPHICALLY TAILORED PROGRAM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031694" y="4179359"/>
            <a:ext cx="4766755" cy="4832202"/>
          </a:xfrm>
          <a:prstGeom prst="rect">
            <a:avLst/>
          </a:prstGeom>
          <a:solidFill>
            <a:srgbClr val="FAFBFB"/>
          </a:solidFill>
        </p:spPr>
      </p:sp>
      <p:sp>
        <p:nvSpPr>
          <p:cNvPr name="AutoShape 3" id="3"/>
          <p:cNvSpPr/>
          <p:nvPr/>
        </p:nvSpPr>
        <p:spPr>
          <a:xfrm rot="0">
            <a:off x="6763616" y="4179359"/>
            <a:ext cx="4766755" cy="4832202"/>
          </a:xfrm>
          <a:prstGeom prst="rect">
            <a:avLst/>
          </a:prstGeom>
          <a:solidFill>
            <a:srgbClr val="FAFBFB"/>
          </a:solidFill>
        </p:spPr>
      </p:sp>
      <p:sp>
        <p:nvSpPr>
          <p:cNvPr name="Freeform 4" id="4"/>
          <p:cNvSpPr/>
          <p:nvPr/>
        </p:nvSpPr>
        <p:spPr>
          <a:xfrm flipH="false" flipV="true" rot="2278471">
            <a:off x="5949005" y="3572420"/>
            <a:ext cx="664056" cy="606505"/>
          </a:xfrm>
          <a:custGeom>
            <a:avLst/>
            <a:gdLst/>
            <a:ahLst/>
            <a:cxnLst/>
            <a:rect r="r" b="b" t="t" l="l"/>
            <a:pathLst>
              <a:path h="606505" w="664056">
                <a:moveTo>
                  <a:pt x="0" y="606505"/>
                </a:moveTo>
                <a:lnTo>
                  <a:pt x="664056" y="606505"/>
                </a:lnTo>
                <a:lnTo>
                  <a:pt x="664056" y="0"/>
                </a:lnTo>
                <a:lnTo>
                  <a:pt x="0" y="0"/>
                </a:lnTo>
                <a:lnTo>
                  <a:pt x="0" y="6065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318871" y="9877109"/>
            <a:ext cx="18925742" cy="675609"/>
          </a:xfrm>
          <a:prstGeom prst="rect">
            <a:avLst/>
          </a:prstGeom>
          <a:solidFill>
            <a:srgbClr val="8CB561"/>
          </a:solidFill>
        </p:spPr>
      </p:sp>
      <p:sp>
        <p:nvSpPr>
          <p:cNvPr name="Freeform 6" id="6"/>
          <p:cNvSpPr/>
          <p:nvPr/>
        </p:nvSpPr>
        <p:spPr>
          <a:xfrm flipH="false" flipV="false" rot="0">
            <a:off x="1469349" y="4781883"/>
            <a:ext cx="3891445" cy="1539577"/>
          </a:xfrm>
          <a:custGeom>
            <a:avLst/>
            <a:gdLst/>
            <a:ahLst/>
            <a:cxnLst/>
            <a:rect r="r" b="b" t="t" l="l"/>
            <a:pathLst>
              <a:path h="1539577" w="3891445">
                <a:moveTo>
                  <a:pt x="0" y="0"/>
                </a:moveTo>
                <a:lnTo>
                  <a:pt x="3891445" y="0"/>
                </a:lnTo>
                <a:lnTo>
                  <a:pt x="3891445" y="1539577"/>
                </a:lnTo>
                <a:lnTo>
                  <a:pt x="0" y="1539577"/>
                </a:lnTo>
                <a:lnTo>
                  <a:pt x="0" y="0"/>
                </a:lnTo>
                <a:close/>
              </a:path>
            </a:pathLst>
          </a:custGeom>
          <a:blipFill>
            <a:blip r:embed="rId5"/>
            <a:stretch>
              <a:fillRect l="0" t="0" r="0" b="0"/>
            </a:stretch>
          </a:blipFill>
        </p:spPr>
      </p:sp>
      <p:sp>
        <p:nvSpPr>
          <p:cNvPr name="Freeform 7" id="7"/>
          <p:cNvSpPr/>
          <p:nvPr/>
        </p:nvSpPr>
        <p:spPr>
          <a:xfrm flipH="false" flipV="false" rot="0">
            <a:off x="7558743" y="4384058"/>
            <a:ext cx="3075265" cy="2335228"/>
          </a:xfrm>
          <a:custGeom>
            <a:avLst/>
            <a:gdLst/>
            <a:ahLst/>
            <a:cxnLst/>
            <a:rect r="r" b="b" t="t" l="l"/>
            <a:pathLst>
              <a:path h="2335228" w="3075265">
                <a:moveTo>
                  <a:pt x="0" y="0"/>
                </a:moveTo>
                <a:lnTo>
                  <a:pt x="3075264" y="0"/>
                </a:lnTo>
                <a:lnTo>
                  <a:pt x="3075264" y="2335227"/>
                </a:lnTo>
                <a:lnTo>
                  <a:pt x="0" y="2335227"/>
                </a:lnTo>
                <a:lnTo>
                  <a:pt x="0" y="0"/>
                </a:lnTo>
                <a:close/>
              </a:path>
            </a:pathLst>
          </a:custGeom>
          <a:blipFill>
            <a:blip r:embed="rId6"/>
            <a:stretch>
              <a:fillRect l="0" t="0" r="0" b="0"/>
            </a:stretch>
          </a:blipFill>
        </p:spPr>
      </p:sp>
      <p:sp>
        <p:nvSpPr>
          <p:cNvPr name="TextBox 8" id="8"/>
          <p:cNvSpPr txBox="true"/>
          <p:nvPr/>
        </p:nvSpPr>
        <p:spPr>
          <a:xfrm rot="0">
            <a:off x="1414697" y="7151627"/>
            <a:ext cx="4000748" cy="14859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PARTNERSHIP WITH ECO-ORGANIZATIONS</a:t>
            </a:r>
          </a:p>
        </p:txBody>
      </p:sp>
      <p:sp>
        <p:nvSpPr>
          <p:cNvPr name="TextBox 9" id="9"/>
          <p:cNvSpPr txBox="true"/>
          <p:nvPr/>
        </p:nvSpPr>
        <p:spPr>
          <a:xfrm rot="0">
            <a:off x="7143626"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PROMOTION INTEGRATION</a:t>
            </a:r>
          </a:p>
        </p:txBody>
      </p:sp>
      <p:sp>
        <p:nvSpPr>
          <p:cNvPr name="TextBox 10" id="10"/>
          <p:cNvSpPr txBox="true"/>
          <p:nvPr/>
        </p:nvSpPr>
        <p:spPr>
          <a:xfrm rot="0">
            <a:off x="12878542"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WIN-WIN COLLABORATION</a:t>
            </a:r>
          </a:p>
        </p:txBody>
      </p:sp>
      <p:sp>
        <p:nvSpPr>
          <p:cNvPr name="TextBox 11" id="11"/>
          <p:cNvSpPr txBox="true"/>
          <p:nvPr/>
        </p:nvSpPr>
        <p:spPr>
          <a:xfrm rot="0">
            <a:off x="1114425" y="802644"/>
            <a:ext cx="13630229" cy="1943100"/>
          </a:xfrm>
          <a:prstGeom prst="rect">
            <a:avLst/>
          </a:prstGeom>
        </p:spPr>
        <p:txBody>
          <a:bodyPr anchor="t" rtlCol="false" tIns="0" lIns="0" bIns="0" rIns="0">
            <a:spAutoFit/>
          </a:bodyPr>
          <a:lstStyle/>
          <a:p>
            <a:pPr algn="l">
              <a:lnSpc>
                <a:spcPts val="7799"/>
              </a:lnSpc>
            </a:pPr>
            <a:r>
              <a:rPr lang="en-US" sz="5999" spc="59">
                <a:solidFill>
                  <a:srgbClr val="8CB561"/>
                </a:solidFill>
                <a:latin typeface="Poppins Medium"/>
              </a:rPr>
              <a:t>Coastal Conservation Collaboration</a:t>
            </a:r>
          </a:p>
        </p:txBody>
      </p:sp>
      <p:sp>
        <p:nvSpPr>
          <p:cNvPr name="TextBox 12" id="12"/>
          <p:cNvSpPr txBox="true"/>
          <p:nvPr/>
        </p:nvSpPr>
        <p:spPr>
          <a:xfrm rot="0">
            <a:off x="1114425" y="2891096"/>
            <a:ext cx="12120307"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GEOGRAPHICALLY TAILORED PROGRAM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204992" y="-322658"/>
            <a:ext cx="18697984" cy="2820335"/>
          </a:xfrm>
          <a:prstGeom prst="rect">
            <a:avLst/>
          </a:prstGeom>
          <a:solidFill>
            <a:srgbClr val="8CB561"/>
          </a:solidFill>
        </p:spPr>
      </p:sp>
      <p:sp>
        <p:nvSpPr>
          <p:cNvPr name="TextBox 3" id="3"/>
          <p:cNvSpPr txBox="true"/>
          <p:nvPr/>
        </p:nvSpPr>
        <p:spPr>
          <a:xfrm rot="0">
            <a:off x="1028700" y="751844"/>
            <a:ext cx="11782497"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a:rPr>
              <a:t>Business Background</a:t>
            </a:r>
          </a:p>
        </p:txBody>
      </p:sp>
      <p:sp>
        <p:nvSpPr>
          <p:cNvPr name="TextBox 4" id="4"/>
          <p:cNvSpPr txBox="true"/>
          <p:nvPr/>
        </p:nvSpPr>
        <p:spPr>
          <a:xfrm rot="0">
            <a:off x="597613" y="343415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BIKE-SHARE PROGRAM OVERVIEW</a:t>
            </a:r>
          </a:p>
        </p:txBody>
      </p:sp>
      <p:sp>
        <p:nvSpPr>
          <p:cNvPr name="Freeform 5" id="5"/>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031694" y="4179359"/>
            <a:ext cx="4766755" cy="4832202"/>
          </a:xfrm>
          <a:prstGeom prst="rect">
            <a:avLst/>
          </a:prstGeom>
          <a:solidFill>
            <a:srgbClr val="FAFBFB"/>
          </a:solidFill>
        </p:spPr>
      </p:sp>
      <p:sp>
        <p:nvSpPr>
          <p:cNvPr name="AutoShape 3" id="3"/>
          <p:cNvSpPr/>
          <p:nvPr/>
        </p:nvSpPr>
        <p:spPr>
          <a:xfrm rot="0">
            <a:off x="6763616" y="4179359"/>
            <a:ext cx="4766755" cy="4832202"/>
          </a:xfrm>
          <a:prstGeom prst="rect">
            <a:avLst/>
          </a:prstGeom>
          <a:solidFill>
            <a:srgbClr val="FAFBFB"/>
          </a:solidFill>
        </p:spPr>
      </p:sp>
      <p:sp>
        <p:nvSpPr>
          <p:cNvPr name="Freeform 4" id="4"/>
          <p:cNvSpPr/>
          <p:nvPr/>
        </p:nvSpPr>
        <p:spPr>
          <a:xfrm flipH="false" flipV="true" rot="2278471">
            <a:off x="5949005" y="3572420"/>
            <a:ext cx="664056" cy="606505"/>
          </a:xfrm>
          <a:custGeom>
            <a:avLst/>
            <a:gdLst/>
            <a:ahLst/>
            <a:cxnLst/>
            <a:rect r="r" b="b" t="t" l="l"/>
            <a:pathLst>
              <a:path h="606505" w="664056">
                <a:moveTo>
                  <a:pt x="0" y="606505"/>
                </a:moveTo>
                <a:lnTo>
                  <a:pt x="664056" y="606505"/>
                </a:lnTo>
                <a:lnTo>
                  <a:pt x="664056" y="0"/>
                </a:lnTo>
                <a:lnTo>
                  <a:pt x="0" y="0"/>
                </a:lnTo>
                <a:lnTo>
                  <a:pt x="0" y="6065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318871" y="9877109"/>
            <a:ext cx="18925742" cy="675609"/>
          </a:xfrm>
          <a:prstGeom prst="rect">
            <a:avLst/>
          </a:prstGeom>
          <a:solidFill>
            <a:srgbClr val="8CB561"/>
          </a:solidFill>
        </p:spPr>
      </p:sp>
      <p:sp>
        <p:nvSpPr>
          <p:cNvPr name="Freeform 6" id="6"/>
          <p:cNvSpPr/>
          <p:nvPr/>
        </p:nvSpPr>
        <p:spPr>
          <a:xfrm flipH="false" flipV="false" rot="0">
            <a:off x="1469349" y="4781883"/>
            <a:ext cx="3891445" cy="1539577"/>
          </a:xfrm>
          <a:custGeom>
            <a:avLst/>
            <a:gdLst/>
            <a:ahLst/>
            <a:cxnLst/>
            <a:rect r="r" b="b" t="t" l="l"/>
            <a:pathLst>
              <a:path h="1539577" w="3891445">
                <a:moveTo>
                  <a:pt x="0" y="0"/>
                </a:moveTo>
                <a:lnTo>
                  <a:pt x="3891445" y="0"/>
                </a:lnTo>
                <a:lnTo>
                  <a:pt x="3891445" y="1539577"/>
                </a:lnTo>
                <a:lnTo>
                  <a:pt x="0" y="1539577"/>
                </a:lnTo>
                <a:lnTo>
                  <a:pt x="0" y="0"/>
                </a:lnTo>
                <a:close/>
              </a:path>
            </a:pathLst>
          </a:custGeom>
          <a:blipFill>
            <a:blip r:embed="rId5"/>
            <a:stretch>
              <a:fillRect l="0" t="0" r="0" b="0"/>
            </a:stretch>
          </a:blipFill>
        </p:spPr>
      </p:sp>
      <p:sp>
        <p:nvSpPr>
          <p:cNvPr name="Freeform 7" id="7"/>
          <p:cNvSpPr/>
          <p:nvPr/>
        </p:nvSpPr>
        <p:spPr>
          <a:xfrm flipH="false" flipV="false" rot="0">
            <a:off x="7558743" y="4384058"/>
            <a:ext cx="3075265" cy="2335228"/>
          </a:xfrm>
          <a:custGeom>
            <a:avLst/>
            <a:gdLst/>
            <a:ahLst/>
            <a:cxnLst/>
            <a:rect r="r" b="b" t="t" l="l"/>
            <a:pathLst>
              <a:path h="2335228" w="3075265">
                <a:moveTo>
                  <a:pt x="0" y="0"/>
                </a:moveTo>
                <a:lnTo>
                  <a:pt x="3075264" y="0"/>
                </a:lnTo>
                <a:lnTo>
                  <a:pt x="3075264" y="2335227"/>
                </a:lnTo>
                <a:lnTo>
                  <a:pt x="0" y="2335227"/>
                </a:lnTo>
                <a:lnTo>
                  <a:pt x="0" y="0"/>
                </a:lnTo>
                <a:close/>
              </a:path>
            </a:pathLst>
          </a:custGeom>
          <a:blipFill>
            <a:blip r:embed="rId6"/>
            <a:stretch>
              <a:fillRect l="0" t="0" r="0" b="0"/>
            </a:stretch>
          </a:blipFill>
        </p:spPr>
      </p:sp>
      <p:sp>
        <p:nvSpPr>
          <p:cNvPr name="TextBox 8" id="8"/>
          <p:cNvSpPr txBox="true"/>
          <p:nvPr/>
        </p:nvSpPr>
        <p:spPr>
          <a:xfrm rot="0">
            <a:off x="1414697" y="7151627"/>
            <a:ext cx="4000748" cy="14859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PARTNERSHIP WITH ECO-ORGANIZATIONS</a:t>
            </a:r>
          </a:p>
        </p:txBody>
      </p:sp>
      <p:sp>
        <p:nvSpPr>
          <p:cNvPr name="TextBox 9" id="9"/>
          <p:cNvSpPr txBox="true"/>
          <p:nvPr/>
        </p:nvSpPr>
        <p:spPr>
          <a:xfrm rot="0">
            <a:off x="7143626"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PROMOTION INTEGRATION</a:t>
            </a:r>
          </a:p>
        </p:txBody>
      </p:sp>
      <p:sp>
        <p:nvSpPr>
          <p:cNvPr name="TextBox 10" id="10"/>
          <p:cNvSpPr txBox="true"/>
          <p:nvPr/>
        </p:nvSpPr>
        <p:spPr>
          <a:xfrm rot="0">
            <a:off x="12878542"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WIN-WIN COLLABORATION</a:t>
            </a:r>
          </a:p>
        </p:txBody>
      </p:sp>
      <p:grpSp>
        <p:nvGrpSpPr>
          <p:cNvPr name="Group 11" id="11"/>
          <p:cNvGrpSpPr/>
          <p:nvPr/>
        </p:nvGrpSpPr>
        <p:grpSpPr>
          <a:xfrm rot="0">
            <a:off x="6760622" y="4179359"/>
            <a:ext cx="4766755" cy="4832202"/>
            <a:chOff x="0" y="0"/>
            <a:chExt cx="6355673" cy="6442936"/>
          </a:xfrm>
        </p:grpSpPr>
        <p:sp>
          <p:nvSpPr>
            <p:cNvPr name="AutoShape 12" id="12"/>
            <p:cNvSpPr/>
            <p:nvPr/>
          </p:nvSpPr>
          <p:spPr>
            <a:xfrm rot="0">
              <a:off x="0" y="0"/>
              <a:ext cx="6355673" cy="6442936"/>
            </a:xfrm>
            <a:prstGeom prst="rect">
              <a:avLst/>
            </a:prstGeom>
            <a:solidFill>
              <a:srgbClr val="FAFBFB"/>
            </a:solidFill>
          </p:spPr>
        </p:sp>
        <p:sp>
          <p:nvSpPr>
            <p:cNvPr name="TextBox 13" id="13"/>
            <p:cNvSpPr txBox="true"/>
            <p:nvPr/>
          </p:nvSpPr>
          <p:spPr>
            <a:xfrm rot="0">
              <a:off x="708503" y="1642857"/>
              <a:ext cx="4946650" cy="632460"/>
            </a:xfrm>
            <a:prstGeom prst="rect">
              <a:avLst/>
            </a:prstGeom>
          </p:spPr>
          <p:txBody>
            <a:bodyPr anchor="t" rtlCol="false" tIns="0" lIns="0" bIns="0" rIns="0">
              <a:spAutoFit/>
            </a:bodyPr>
            <a:lstStyle/>
            <a:p>
              <a:pPr algn="ctr">
                <a:lnSpc>
                  <a:spcPts val="4199"/>
                </a:lnSpc>
                <a:spcBef>
                  <a:spcPct val="0"/>
                </a:spcBef>
              </a:pPr>
              <a:r>
                <a:rPr lang="en-US" sz="2799" spc="27">
                  <a:solidFill>
                    <a:srgbClr val="000000"/>
                  </a:solidFill>
                  <a:latin typeface="Poppins Light Bold"/>
                </a:rPr>
                <a:t>For every bike rental, </a:t>
              </a:r>
            </a:p>
          </p:txBody>
        </p:sp>
        <p:sp>
          <p:nvSpPr>
            <p:cNvPr name="TextBox 14" id="14"/>
            <p:cNvSpPr txBox="true"/>
            <p:nvPr/>
          </p:nvSpPr>
          <p:spPr>
            <a:xfrm rot="0">
              <a:off x="1945143" y="1999093"/>
              <a:ext cx="2338388" cy="2295526"/>
            </a:xfrm>
            <a:prstGeom prst="rect">
              <a:avLst/>
            </a:prstGeom>
          </p:spPr>
          <p:txBody>
            <a:bodyPr anchor="t" rtlCol="false" tIns="0" lIns="0" bIns="0" rIns="0">
              <a:spAutoFit/>
            </a:bodyPr>
            <a:lstStyle/>
            <a:p>
              <a:pPr algn="ctr">
                <a:lnSpc>
                  <a:spcPts val="14999"/>
                </a:lnSpc>
                <a:spcBef>
                  <a:spcPct val="0"/>
                </a:spcBef>
              </a:pPr>
              <a:r>
                <a:rPr lang="en-US" sz="9999" spc="99">
                  <a:solidFill>
                    <a:srgbClr val="000000"/>
                  </a:solidFill>
                  <a:latin typeface="Poppins Light Bold"/>
                </a:rPr>
                <a:t>5%</a:t>
              </a:r>
            </a:p>
          </p:txBody>
        </p:sp>
      </p:grpSp>
      <p:sp>
        <p:nvSpPr>
          <p:cNvPr name="TextBox 15" id="15"/>
          <p:cNvSpPr txBox="true"/>
          <p:nvPr/>
        </p:nvSpPr>
        <p:spPr>
          <a:xfrm rot="0">
            <a:off x="1114425" y="802644"/>
            <a:ext cx="13630229" cy="1943100"/>
          </a:xfrm>
          <a:prstGeom prst="rect">
            <a:avLst/>
          </a:prstGeom>
        </p:spPr>
        <p:txBody>
          <a:bodyPr anchor="t" rtlCol="false" tIns="0" lIns="0" bIns="0" rIns="0">
            <a:spAutoFit/>
          </a:bodyPr>
          <a:lstStyle/>
          <a:p>
            <a:pPr algn="l">
              <a:lnSpc>
                <a:spcPts val="7799"/>
              </a:lnSpc>
            </a:pPr>
            <a:r>
              <a:rPr lang="en-US" sz="5999" spc="59">
                <a:solidFill>
                  <a:srgbClr val="8CB561"/>
                </a:solidFill>
                <a:latin typeface="Poppins Medium"/>
              </a:rPr>
              <a:t>Coastal Conservation Collaboration</a:t>
            </a:r>
          </a:p>
        </p:txBody>
      </p:sp>
      <p:sp>
        <p:nvSpPr>
          <p:cNvPr name="TextBox 16" id="16"/>
          <p:cNvSpPr txBox="true"/>
          <p:nvPr/>
        </p:nvSpPr>
        <p:spPr>
          <a:xfrm rot="0">
            <a:off x="1114425" y="2891096"/>
            <a:ext cx="12120307"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GEOGRAPHICALLY TAILORED PROGRAM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1031694" y="4179359"/>
            <a:ext cx="4766755" cy="4832202"/>
          </a:xfrm>
          <a:prstGeom prst="rect">
            <a:avLst/>
          </a:prstGeom>
          <a:solidFill>
            <a:srgbClr val="FAFBFB"/>
          </a:solidFill>
        </p:spPr>
      </p:sp>
      <p:sp>
        <p:nvSpPr>
          <p:cNvPr name="AutoShape 3" id="3"/>
          <p:cNvSpPr/>
          <p:nvPr/>
        </p:nvSpPr>
        <p:spPr>
          <a:xfrm rot="0">
            <a:off x="6763616" y="4179359"/>
            <a:ext cx="4766755" cy="4832202"/>
          </a:xfrm>
          <a:prstGeom prst="rect">
            <a:avLst/>
          </a:prstGeom>
          <a:solidFill>
            <a:srgbClr val="FAFBFB"/>
          </a:solidFill>
        </p:spPr>
      </p:sp>
      <p:sp>
        <p:nvSpPr>
          <p:cNvPr name="AutoShape 4" id="4"/>
          <p:cNvSpPr/>
          <p:nvPr/>
        </p:nvSpPr>
        <p:spPr>
          <a:xfrm rot="0">
            <a:off x="12495539" y="4179359"/>
            <a:ext cx="4766755" cy="4832202"/>
          </a:xfrm>
          <a:prstGeom prst="rect">
            <a:avLst/>
          </a:prstGeom>
          <a:solidFill>
            <a:srgbClr val="FAFBFB"/>
          </a:solidFill>
        </p:spPr>
      </p:sp>
      <p:sp>
        <p:nvSpPr>
          <p:cNvPr name="Freeform 5" id="5"/>
          <p:cNvSpPr/>
          <p:nvPr/>
        </p:nvSpPr>
        <p:spPr>
          <a:xfrm flipH="false" flipV="true" rot="2278471">
            <a:off x="5949005" y="3572420"/>
            <a:ext cx="664056" cy="606505"/>
          </a:xfrm>
          <a:custGeom>
            <a:avLst/>
            <a:gdLst/>
            <a:ahLst/>
            <a:cxnLst/>
            <a:rect r="r" b="b" t="t" l="l"/>
            <a:pathLst>
              <a:path h="606505" w="664056">
                <a:moveTo>
                  <a:pt x="0" y="606505"/>
                </a:moveTo>
                <a:lnTo>
                  <a:pt x="664056" y="606505"/>
                </a:lnTo>
                <a:lnTo>
                  <a:pt x="664056" y="0"/>
                </a:lnTo>
                <a:lnTo>
                  <a:pt x="0" y="0"/>
                </a:lnTo>
                <a:lnTo>
                  <a:pt x="0" y="6065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0">
            <a:off x="-318871" y="9877109"/>
            <a:ext cx="18925742" cy="675609"/>
          </a:xfrm>
          <a:prstGeom prst="rect">
            <a:avLst/>
          </a:prstGeom>
          <a:solidFill>
            <a:srgbClr val="8CB561"/>
          </a:solidFill>
        </p:spPr>
      </p:sp>
      <p:sp>
        <p:nvSpPr>
          <p:cNvPr name="Freeform 7" id="7"/>
          <p:cNvSpPr/>
          <p:nvPr/>
        </p:nvSpPr>
        <p:spPr>
          <a:xfrm flipH="false" flipV="false" rot="0">
            <a:off x="1469349" y="4781883"/>
            <a:ext cx="3891445" cy="1539577"/>
          </a:xfrm>
          <a:custGeom>
            <a:avLst/>
            <a:gdLst/>
            <a:ahLst/>
            <a:cxnLst/>
            <a:rect r="r" b="b" t="t" l="l"/>
            <a:pathLst>
              <a:path h="1539577" w="3891445">
                <a:moveTo>
                  <a:pt x="0" y="0"/>
                </a:moveTo>
                <a:lnTo>
                  <a:pt x="3891445" y="0"/>
                </a:lnTo>
                <a:lnTo>
                  <a:pt x="3891445" y="1539577"/>
                </a:lnTo>
                <a:lnTo>
                  <a:pt x="0" y="1539577"/>
                </a:lnTo>
                <a:lnTo>
                  <a:pt x="0" y="0"/>
                </a:lnTo>
                <a:close/>
              </a:path>
            </a:pathLst>
          </a:custGeom>
          <a:blipFill>
            <a:blip r:embed="rId5"/>
            <a:stretch>
              <a:fillRect l="0" t="0" r="0" b="0"/>
            </a:stretch>
          </a:blipFill>
        </p:spPr>
      </p:sp>
      <p:grpSp>
        <p:nvGrpSpPr>
          <p:cNvPr name="Group 8" id="8"/>
          <p:cNvGrpSpPr/>
          <p:nvPr/>
        </p:nvGrpSpPr>
        <p:grpSpPr>
          <a:xfrm rot="0">
            <a:off x="12843441" y="4683378"/>
            <a:ext cx="4070950" cy="1736588"/>
            <a:chOff x="0" y="0"/>
            <a:chExt cx="5427933" cy="2315450"/>
          </a:xfrm>
        </p:grpSpPr>
        <p:sp>
          <p:nvSpPr>
            <p:cNvPr name="Freeform 9" id="9"/>
            <p:cNvSpPr/>
            <p:nvPr/>
          </p:nvSpPr>
          <p:spPr>
            <a:xfrm flipH="false" flipV="false" rot="0">
              <a:off x="0" y="0"/>
              <a:ext cx="2151315" cy="2315450"/>
            </a:xfrm>
            <a:custGeom>
              <a:avLst/>
              <a:gdLst/>
              <a:ahLst/>
              <a:cxnLst/>
              <a:rect r="r" b="b" t="t" l="l"/>
              <a:pathLst>
                <a:path h="2315450" w="2151315">
                  <a:moveTo>
                    <a:pt x="0" y="0"/>
                  </a:moveTo>
                  <a:lnTo>
                    <a:pt x="2151315" y="0"/>
                  </a:lnTo>
                  <a:lnTo>
                    <a:pt x="2151315" y="2315450"/>
                  </a:lnTo>
                  <a:lnTo>
                    <a:pt x="0" y="2315450"/>
                  </a:lnTo>
                  <a:lnTo>
                    <a:pt x="0" y="0"/>
                  </a:lnTo>
                  <a:close/>
                </a:path>
              </a:pathLst>
            </a:custGeom>
            <a:blipFill>
              <a:blip r:embed="rId5"/>
              <a:stretch>
                <a:fillRect l="0" t="0" r="-172045" b="0"/>
              </a:stretch>
            </a:blipFill>
          </p:spPr>
        </p:sp>
        <p:sp>
          <p:nvSpPr>
            <p:cNvPr name="Freeform 10" id="10"/>
            <p:cNvSpPr/>
            <p:nvPr/>
          </p:nvSpPr>
          <p:spPr>
            <a:xfrm flipH="false" flipV="false" rot="0">
              <a:off x="3289504" y="82942"/>
              <a:ext cx="2138429" cy="2149567"/>
            </a:xfrm>
            <a:custGeom>
              <a:avLst/>
              <a:gdLst/>
              <a:ahLst/>
              <a:cxnLst/>
              <a:rect r="r" b="b" t="t" l="l"/>
              <a:pathLst>
                <a:path h="2149567" w="2138429">
                  <a:moveTo>
                    <a:pt x="0" y="0"/>
                  </a:moveTo>
                  <a:lnTo>
                    <a:pt x="2138429" y="0"/>
                  </a:lnTo>
                  <a:lnTo>
                    <a:pt x="2138429" y="2149567"/>
                  </a:lnTo>
                  <a:lnTo>
                    <a:pt x="0" y="2149567"/>
                  </a:lnTo>
                  <a:lnTo>
                    <a:pt x="0" y="0"/>
                  </a:lnTo>
                  <a:close/>
                </a:path>
              </a:pathLst>
            </a:custGeom>
            <a:blipFill>
              <a:blip r:embed="rId6"/>
              <a:stretch>
                <a:fillRect l="0" t="0" r="0" b="0"/>
              </a:stretch>
            </a:blipFill>
          </p:spPr>
        </p:sp>
        <p:sp>
          <p:nvSpPr>
            <p:cNvPr name="TextBox 11" id="11"/>
            <p:cNvSpPr txBox="true"/>
            <p:nvPr/>
          </p:nvSpPr>
          <p:spPr>
            <a:xfrm rot="0">
              <a:off x="2424012" y="681913"/>
              <a:ext cx="531035" cy="1124965"/>
            </a:xfrm>
            <a:prstGeom prst="rect">
              <a:avLst/>
            </a:prstGeom>
          </p:spPr>
          <p:txBody>
            <a:bodyPr anchor="t" rtlCol="false" tIns="0" lIns="0" bIns="0" rIns="0">
              <a:spAutoFit/>
            </a:bodyPr>
            <a:lstStyle/>
            <a:p>
              <a:pPr algn="ctr">
                <a:lnSpc>
                  <a:spcPts val="7361"/>
                </a:lnSpc>
                <a:spcBef>
                  <a:spcPct val="0"/>
                </a:spcBef>
              </a:pPr>
              <a:r>
                <a:rPr lang="en-US" sz="4907" spc="49">
                  <a:solidFill>
                    <a:srgbClr val="62744F"/>
                  </a:solidFill>
                  <a:latin typeface="Poppins Light Bold"/>
                </a:rPr>
                <a:t>X</a:t>
              </a:r>
            </a:p>
          </p:txBody>
        </p:sp>
      </p:grpSp>
      <p:sp>
        <p:nvSpPr>
          <p:cNvPr name="Freeform 12" id="12"/>
          <p:cNvSpPr/>
          <p:nvPr/>
        </p:nvSpPr>
        <p:spPr>
          <a:xfrm flipH="false" flipV="false" rot="0">
            <a:off x="7558743" y="4384058"/>
            <a:ext cx="3075265" cy="2335228"/>
          </a:xfrm>
          <a:custGeom>
            <a:avLst/>
            <a:gdLst/>
            <a:ahLst/>
            <a:cxnLst/>
            <a:rect r="r" b="b" t="t" l="l"/>
            <a:pathLst>
              <a:path h="2335228" w="3075265">
                <a:moveTo>
                  <a:pt x="0" y="0"/>
                </a:moveTo>
                <a:lnTo>
                  <a:pt x="3075264" y="0"/>
                </a:lnTo>
                <a:lnTo>
                  <a:pt x="3075264" y="2335227"/>
                </a:lnTo>
                <a:lnTo>
                  <a:pt x="0" y="2335227"/>
                </a:lnTo>
                <a:lnTo>
                  <a:pt x="0" y="0"/>
                </a:lnTo>
                <a:close/>
              </a:path>
            </a:pathLst>
          </a:custGeom>
          <a:blipFill>
            <a:blip r:embed="rId7"/>
            <a:stretch>
              <a:fillRect l="0" t="0" r="0" b="0"/>
            </a:stretch>
          </a:blipFill>
        </p:spPr>
      </p:sp>
      <p:sp>
        <p:nvSpPr>
          <p:cNvPr name="TextBox 13" id="13"/>
          <p:cNvSpPr txBox="true"/>
          <p:nvPr/>
        </p:nvSpPr>
        <p:spPr>
          <a:xfrm rot="0">
            <a:off x="1414697" y="7151627"/>
            <a:ext cx="4000748" cy="14859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PARTNERSHIP WITH ECO-ORGANIZATIONS</a:t>
            </a:r>
          </a:p>
        </p:txBody>
      </p:sp>
      <p:sp>
        <p:nvSpPr>
          <p:cNvPr name="TextBox 14" id="14"/>
          <p:cNvSpPr txBox="true"/>
          <p:nvPr/>
        </p:nvSpPr>
        <p:spPr>
          <a:xfrm rot="0">
            <a:off x="7143626"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PROMOTION INTEGRATION</a:t>
            </a:r>
          </a:p>
        </p:txBody>
      </p:sp>
      <p:sp>
        <p:nvSpPr>
          <p:cNvPr name="TextBox 15" id="15"/>
          <p:cNvSpPr txBox="true"/>
          <p:nvPr/>
        </p:nvSpPr>
        <p:spPr>
          <a:xfrm rot="0">
            <a:off x="12878542" y="7399277"/>
            <a:ext cx="4000748" cy="990600"/>
          </a:xfrm>
          <a:prstGeom prst="rect">
            <a:avLst/>
          </a:prstGeom>
        </p:spPr>
        <p:txBody>
          <a:bodyPr anchor="t" rtlCol="false" tIns="0" lIns="0" bIns="0" rIns="0">
            <a:spAutoFit/>
          </a:bodyPr>
          <a:lstStyle/>
          <a:p>
            <a:pPr algn="ctr">
              <a:lnSpc>
                <a:spcPts val="3900"/>
              </a:lnSpc>
            </a:pPr>
            <a:r>
              <a:rPr lang="en-US" sz="3000" spc="300">
                <a:solidFill>
                  <a:srgbClr val="222321"/>
                </a:solidFill>
                <a:latin typeface="Poppins Light Bold"/>
              </a:rPr>
              <a:t>WIN-WIN COLLABORATION</a:t>
            </a:r>
          </a:p>
        </p:txBody>
      </p:sp>
      <p:sp>
        <p:nvSpPr>
          <p:cNvPr name="Freeform 16" id="16"/>
          <p:cNvSpPr/>
          <p:nvPr/>
        </p:nvSpPr>
        <p:spPr>
          <a:xfrm flipH="false" flipV="true" rot="2278471">
            <a:off x="11684770" y="3572420"/>
            <a:ext cx="664056" cy="606505"/>
          </a:xfrm>
          <a:custGeom>
            <a:avLst/>
            <a:gdLst/>
            <a:ahLst/>
            <a:cxnLst/>
            <a:rect r="r" b="b" t="t" l="l"/>
            <a:pathLst>
              <a:path h="606505" w="664056">
                <a:moveTo>
                  <a:pt x="0" y="606505"/>
                </a:moveTo>
                <a:lnTo>
                  <a:pt x="664056" y="606505"/>
                </a:lnTo>
                <a:lnTo>
                  <a:pt x="664056" y="0"/>
                </a:lnTo>
                <a:lnTo>
                  <a:pt x="0" y="0"/>
                </a:lnTo>
                <a:lnTo>
                  <a:pt x="0" y="6065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114425" y="802644"/>
            <a:ext cx="13630229" cy="1943100"/>
          </a:xfrm>
          <a:prstGeom prst="rect">
            <a:avLst/>
          </a:prstGeom>
        </p:spPr>
        <p:txBody>
          <a:bodyPr anchor="t" rtlCol="false" tIns="0" lIns="0" bIns="0" rIns="0">
            <a:spAutoFit/>
          </a:bodyPr>
          <a:lstStyle/>
          <a:p>
            <a:pPr algn="l">
              <a:lnSpc>
                <a:spcPts val="7799"/>
              </a:lnSpc>
            </a:pPr>
            <a:r>
              <a:rPr lang="en-US" sz="5999" spc="59">
                <a:solidFill>
                  <a:srgbClr val="8CB561"/>
                </a:solidFill>
                <a:latin typeface="Poppins Medium"/>
              </a:rPr>
              <a:t>Coastal Conservation Collaboration</a:t>
            </a:r>
          </a:p>
        </p:txBody>
      </p:sp>
      <p:sp>
        <p:nvSpPr>
          <p:cNvPr name="TextBox 18" id="18"/>
          <p:cNvSpPr txBox="true"/>
          <p:nvPr/>
        </p:nvSpPr>
        <p:spPr>
          <a:xfrm rot="0">
            <a:off x="1114425" y="2891096"/>
            <a:ext cx="12120307" cy="608965"/>
          </a:xfrm>
          <a:prstGeom prst="rect">
            <a:avLst/>
          </a:prstGeom>
        </p:spPr>
        <p:txBody>
          <a:bodyPr anchor="t" rtlCol="false" tIns="0" lIns="0" bIns="0" rIns="0">
            <a:spAutoFit/>
          </a:bodyPr>
          <a:lstStyle/>
          <a:p>
            <a:pPr>
              <a:lnSpc>
                <a:spcPts val="4940"/>
              </a:lnSpc>
            </a:pPr>
            <a:r>
              <a:rPr lang="en-US" sz="3800" spc="380">
                <a:solidFill>
                  <a:srgbClr val="FAFBFB"/>
                </a:solidFill>
                <a:latin typeface="Poppins Medium"/>
              </a:rPr>
              <a:t>GEOGRAPHICALLY TAILORED PROGRAM</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TextBox 2" id="2"/>
          <p:cNvSpPr txBox="true"/>
          <p:nvPr/>
        </p:nvSpPr>
        <p:spPr>
          <a:xfrm rot="0">
            <a:off x="2283812" y="4566458"/>
            <a:ext cx="8932369" cy="1077885"/>
          </a:xfrm>
          <a:prstGeom prst="rect">
            <a:avLst/>
          </a:prstGeom>
        </p:spPr>
        <p:txBody>
          <a:bodyPr anchor="t" rtlCol="false" tIns="0" lIns="0" bIns="0" rIns="0">
            <a:spAutoFit/>
          </a:bodyPr>
          <a:lstStyle/>
          <a:p>
            <a:pPr>
              <a:lnSpc>
                <a:spcPts val="8615"/>
              </a:lnSpc>
            </a:pPr>
            <a:r>
              <a:rPr lang="en-US" sz="6627" spc="66">
                <a:solidFill>
                  <a:srgbClr val="8CB561"/>
                </a:solidFill>
                <a:latin typeface="Poppins Bold"/>
              </a:rPr>
              <a:t>Seeking Your Input</a:t>
            </a:r>
          </a:p>
        </p:txBody>
      </p:sp>
      <p:sp>
        <p:nvSpPr>
          <p:cNvPr name="Freeform 3" id="3"/>
          <p:cNvSpPr/>
          <p:nvPr/>
        </p:nvSpPr>
        <p:spPr>
          <a:xfrm flipH="false" flipV="false" rot="0">
            <a:off x="12669203" y="-236256"/>
            <a:ext cx="5869819" cy="5848474"/>
          </a:xfrm>
          <a:custGeom>
            <a:avLst/>
            <a:gdLst/>
            <a:ahLst/>
            <a:cxnLst/>
            <a:rect r="r" b="b" t="t" l="l"/>
            <a:pathLst>
              <a:path h="5848474" w="5869819">
                <a:moveTo>
                  <a:pt x="0" y="0"/>
                </a:moveTo>
                <a:lnTo>
                  <a:pt x="5869819" y="0"/>
                </a:lnTo>
                <a:lnTo>
                  <a:pt x="5869819" y="5848474"/>
                </a:lnTo>
                <a:lnTo>
                  <a:pt x="0" y="5848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grpSp>
        <p:nvGrpSpPr>
          <p:cNvPr name="Group 2" id="2"/>
          <p:cNvGrpSpPr/>
          <p:nvPr/>
        </p:nvGrpSpPr>
        <p:grpSpPr>
          <a:xfrm rot="0">
            <a:off x="1321485" y="1028700"/>
            <a:ext cx="15645030" cy="8229600"/>
            <a:chOff x="0" y="0"/>
            <a:chExt cx="20860040" cy="10972800"/>
          </a:xfrm>
        </p:grpSpPr>
        <p:sp>
          <p:nvSpPr>
            <p:cNvPr name="AutoShape 3" id="3"/>
            <p:cNvSpPr/>
            <p:nvPr/>
          </p:nvSpPr>
          <p:spPr>
            <a:xfrm rot="0">
              <a:off x="9316534" y="0"/>
              <a:ext cx="11543506" cy="10972800"/>
            </a:xfrm>
            <a:prstGeom prst="rect">
              <a:avLst/>
            </a:prstGeom>
            <a:solidFill>
              <a:srgbClr val="222321">
                <a:alpha val="9804"/>
              </a:srgbClr>
            </a:solidFill>
          </p:spPr>
        </p:sp>
        <p:sp>
          <p:nvSpPr>
            <p:cNvPr name="AutoShape 4" id="4"/>
            <p:cNvSpPr/>
            <p:nvPr/>
          </p:nvSpPr>
          <p:spPr>
            <a:xfrm rot="0">
              <a:off x="0" y="0"/>
              <a:ext cx="9696132" cy="10972800"/>
            </a:xfrm>
            <a:prstGeom prst="rect">
              <a:avLst/>
            </a:prstGeom>
            <a:solidFill>
              <a:srgbClr val="222321"/>
            </a:solidFill>
          </p:spPr>
        </p:sp>
      </p:grpSp>
      <p:grpSp>
        <p:nvGrpSpPr>
          <p:cNvPr name="Group 5" id="5"/>
          <p:cNvGrpSpPr/>
          <p:nvPr/>
        </p:nvGrpSpPr>
        <p:grpSpPr>
          <a:xfrm rot="0">
            <a:off x="2330443" y="3429739"/>
            <a:ext cx="5234440" cy="3427522"/>
            <a:chOff x="0" y="0"/>
            <a:chExt cx="6979254" cy="4570029"/>
          </a:xfrm>
        </p:grpSpPr>
        <p:sp>
          <p:nvSpPr>
            <p:cNvPr name="TextBox 6" id="6"/>
            <p:cNvSpPr txBox="true"/>
            <p:nvPr/>
          </p:nvSpPr>
          <p:spPr>
            <a:xfrm rot="0">
              <a:off x="0" y="3770775"/>
              <a:ext cx="6979254" cy="799253"/>
            </a:xfrm>
            <a:prstGeom prst="rect">
              <a:avLst/>
            </a:prstGeom>
          </p:spPr>
          <p:txBody>
            <a:bodyPr anchor="t" rtlCol="false" tIns="0" lIns="0" bIns="0" rIns="0">
              <a:spAutoFit/>
            </a:bodyPr>
            <a:lstStyle/>
            <a:p>
              <a:pPr>
                <a:lnSpc>
                  <a:spcPts val="4940"/>
                </a:lnSpc>
              </a:pPr>
              <a:r>
                <a:rPr lang="en-US" sz="3800" spc="380">
                  <a:solidFill>
                    <a:srgbClr val="FAFBFB"/>
                  </a:solidFill>
                  <a:latin typeface="Poppins Bold Italics"/>
                </a:rPr>
                <a:t>GET IN TOUCH!</a:t>
              </a:r>
            </a:p>
          </p:txBody>
        </p:sp>
        <p:sp>
          <p:nvSpPr>
            <p:cNvPr name="TextBox 7" id="7"/>
            <p:cNvSpPr txBox="true"/>
            <p:nvPr/>
          </p:nvSpPr>
          <p:spPr>
            <a:xfrm rot="0">
              <a:off x="0" y="-66675"/>
              <a:ext cx="6979250" cy="26066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Contact Information</a:t>
              </a:r>
            </a:p>
          </p:txBody>
        </p:sp>
        <p:sp>
          <p:nvSpPr>
            <p:cNvPr name="Freeform 8" id="8"/>
            <p:cNvSpPr/>
            <p:nvPr/>
          </p:nvSpPr>
          <p:spPr>
            <a:xfrm flipH="false" flipV="false" rot="0">
              <a:off x="0" y="2967616"/>
              <a:ext cx="2066165" cy="278932"/>
            </a:xfrm>
            <a:custGeom>
              <a:avLst/>
              <a:gdLst/>
              <a:ahLst/>
              <a:cxnLst/>
              <a:rect r="r" b="b" t="t" l="l"/>
              <a:pathLst>
                <a:path h="278932" w="2066165">
                  <a:moveTo>
                    <a:pt x="0" y="0"/>
                  </a:moveTo>
                  <a:lnTo>
                    <a:pt x="2066165" y="0"/>
                  </a:lnTo>
                  <a:lnTo>
                    <a:pt x="2066165" y="278932"/>
                  </a:lnTo>
                  <a:lnTo>
                    <a:pt x="0" y="278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9418933" y="2938547"/>
            <a:ext cx="6788063" cy="4409907"/>
            <a:chOff x="0" y="0"/>
            <a:chExt cx="9050750" cy="5879876"/>
          </a:xfrm>
        </p:grpSpPr>
        <p:sp>
          <p:nvSpPr>
            <p:cNvPr name="TextBox 10" id="10"/>
            <p:cNvSpPr txBox="true"/>
            <p:nvPr/>
          </p:nvSpPr>
          <p:spPr>
            <a:xfrm rot="0">
              <a:off x="0" y="-38100"/>
              <a:ext cx="9050750" cy="7171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EMAIL </a:t>
              </a:r>
              <a:r>
                <a:rPr lang="en-US" sz="3400" spc="340">
                  <a:solidFill>
                    <a:srgbClr val="222321"/>
                  </a:solidFill>
                  <a:latin typeface="Poppins Light Bold"/>
                </a:rPr>
                <a:t>ADDRESS</a:t>
              </a:r>
            </a:p>
          </p:txBody>
        </p:sp>
        <p:sp>
          <p:nvSpPr>
            <p:cNvPr name="TextBox 11" id="11"/>
            <p:cNvSpPr txBox="true"/>
            <p:nvPr/>
          </p:nvSpPr>
          <p:spPr>
            <a:xfrm rot="0">
              <a:off x="0" y="920146"/>
              <a:ext cx="9050750" cy="654685"/>
            </a:xfrm>
            <a:prstGeom prst="rect">
              <a:avLst/>
            </a:prstGeom>
          </p:spPr>
          <p:txBody>
            <a:bodyPr anchor="t" rtlCol="false" tIns="0" lIns="0" bIns="0" rIns="0">
              <a:spAutoFit/>
            </a:bodyPr>
            <a:lstStyle/>
            <a:p>
              <a:pPr>
                <a:lnSpc>
                  <a:spcPts val="4200"/>
                </a:lnSpc>
              </a:pPr>
              <a:r>
                <a:rPr lang="en-US" sz="2800" spc="28">
                  <a:solidFill>
                    <a:srgbClr val="222321"/>
                  </a:solidFill>
                  <a:latin typeface="Poppins Light"/>
                </a:rPr>
                <a:t>kristina.yurim.kang@gmail.com</a:t>
              </a:r>
            </a:p>
          </p:txBody>
        </p:sp>
        <p:sp>
          <p:nvSpPr>
            <p:cNvPr name="TextBox 12" id="12"/>
            <p:cNvSpPr txBox="true"/>
            <p:nvPr/>
          </p:nvSpPr>
          <p:spPr>
            <a:xfrm rot="0">
              <a:off x="0" y="2086058"/>
              <a:ext cx="9050750" cy="7171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LINKEDIN</a:t>
              </a:r>
            </a:p>
          </p:txBody>
        </p:sp>
        <p:sp>
          <p:nvSpPr>
            <p:cNvPr name="TextBox 13" id="13"/>
            <p:cNvSpPr txBox="true"/>
            <p:nvPr/>
          </p:nvSpPr>
          <p:spPr>
            <a:xfrm rot="0">
              <a:off x="0" y="3044304"/>
              <a:ext cx="9050750" cy="654685"/>
            </a:xfrm>
            <a:prstGeom prst="rect">
              <a:avLst/>
            </a:prstGeom>
          </p:spPr>
          <p:txBody>
            <a:bodyPr anchor="t" rtlCol="false" tIns="0" lIns="0" bIns="0" rIns="0">
              <a:spAutoFit/>
            </a:bodyPr>
            <a:lstStyle/>
            <a:p>
              <a:pPr>
                <a:lnSpc>
                  <a:spcPts val="4200"/>
                </a:lnSpc>
              </a:pPr>
              <a:r>
                <a:rPr lang="en-US" sz="2800" spc="28">
                  <a:solidFill>
                    <a:srgbClr val="222321"/>
                  </a:solidFill>
                  <a:latin typeface="Poppins Light"/>
                </a:rPr>
                <a:t>linkedin.com/in/</a:t>
              </a:r>
              <a:r>
                <a:rPr lang="en-US" sz="2800" spc="28">
                  <a:solidFill>
                    <a:srgbClr val="222321"/>
                  </a:solidFill>
                  <a:latin typeface="Poppins Light Bold"/>
                </a:rPr>
                <a:t>kristina-yurim-kang</a:t>
              </a:r>
            </a:p>
          </p:txBody>
        </p:sp>
        <p:sp>
          <p:nvSpPr>
            <p:cNvPr name="TextBox 14" id="14"/>
            <p:cNvSpPr txBox="true"/>
            <p:nvPr/>
          </p:nvSpPr>
          <p:spPr>
            <a:xfrm rot="0">
              <a:off x="0" y="4266945"/>
              <a:ext cx="9050750" cy="717127"/>
            </a:xfrm>
            <a:prstGeom prst="rect">
              <a:avLst/>
            </a:prstGeom>
          </p:spPr>
          <p:txBody>
            <a:bodyPr anchor="t" rtlCol="false" tIns="0" lIns="0" bIns="0" rIns="0">
              <a:spAutoFit/>
            </a:bodyPr>
            <a:lstStyle/>
            <a:p>
              <a:pPr>
                <a:lnSpc>
                  <a:spcPts val="4420"/>
                </a:lnSpc>
              </a:pPr>
              <a:r>
                <a:rPr lang="en-US" sz="3400" spc="340">
                  <a:solidFill>
                    <a:srgbClr val="222321"/>
                  </a:solidFill>
                  <a:latin typeface="Poppins Light Bold"/>
                </a:rPr>
                <a:t>GITHUB</a:t>
              </a:r>
            </a:p>
          </p:txBody>
        </p:sp>
        <p:sp>
          <p:nvSpPr>
            <p:cNvPr name="TextBox 15" id="15"/>
            <p:cNvSpPr txBox="true"/>
            <p:nvPr/>
          </p:nvSpPr>
          <p:spPr>
            <a:xfrm rot="0">
              <a:off x="0" y="5225191"/>
              <a:ext cx="9050750" cy="654685"/>
            </a:xfrm>
            <a:prstGeom prst="rect">
              <a:avLst/>
            </a:prstGeom>
          </p:spPr>
          <p:txBody>
            <a:bodyPr anchor="t" rtlCol="false" tIns="0" lIns="0" bIns="0" rIns="0">
              <a:spAutoFit/>
            </a:bodyPr>
            <a:lstStyle/>
            <a:p>
              <a:pPr>
                <a:lnSpc>
                  <a:spcPts val="4200"/>
                </a:lnSpc>
              </a:pPr>
              <a:r>
                <a:rPr lang="en-US" sz="2800" spc="28">
                  <a:solidFill>
                    <a:srgbClr val="222321"/>
                  </a:solidFill>
                  <a:latin typeface="Poppins Light"/>
                </a:rPr>
                <a:t>github.com/</a:t>
              </a:r>
              <a:r>
                <a:rPr lang="en-US" sz="2800" spc="28">
                  <a:solidFill>
                    <a:srgbClr val="222321"/>
                  </a:solidFill>
                  <a:latin typeface="Poppins Light Bold"/>
                </a:rPr>
                <a:t>kristina-kang</a:t>
              </a:r>
            </a:p>
          </p:txBody>
        </p:sp>
      </p:gr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204992" y="-322658"/>
            <a:ext cx="18697984" cy="2820335"/>
          </a:xfrm>
          <a:prstGeom prst="rect">
            <a:avLst/>
          </a:prstGeom>
          <a:solidFill>
            <a:srgbClr val="8CB561"/>
          </a:solidFill>
        </p:spPr>
      </p:sp>
      <p:sp>
        <p:nvSpPr>
          <p:cNvPr name="TextBox 3" id="3"/>
          <p:cNvSpPr txBox="true"/>
          <p:nvPr/>
        </p:nvSpPr>
        <p:spPr>
          <a:xfrm rot="0">
            <a:off x="1028700" y="751844"/>
            <a:ext cx="11782497"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a:rPr>
              <a:t>Business Background</a:t>
            </a:r>
          </a:p>
        </p:txBody>
      </p:sp>
      <p:sp>
        <p:nvSpPr>
          <p:cNvPr name="AutoShape 4" id="4"/>
          <p:cNvSpPr/>
          <p:nvPr/>
        </p:nvSpPr>
        <p:spPr>
          <a:xfrm rot="0">
            <a:off x="361777" y="3137819"/>
            <a:ext cx="8605120" cy="3042004"/>
          </a:xfrm>
          <a:prstGeom prst="rect">
            <a:avLst/>
          </a:prstGeom>
          <a:solidFill>
            <a:srgbClr val="FAFBFB"/>
          </a:solidFill>
        </p:spPr>
      </p:sp>
      <p:sp>
        <p:nvSpPr>
          <p:cNvPr name="TextBox 5" id="5"/>
          <p:cNvSpPr txBox="true"/>
          <p:nvPr/>
        </p:nvSpPr>
        <p:spPr>
          <a:xfrm rot="0">
            <a:off x="597613" y="343415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BIKE-SHARE PROGRAM OVERVIEW</a:t>
            </a:r>
          </a:p>
        </p:txBody>
      </p:sp>
      <p:sp>
        <p:nvSpPr>
          <p:cNvPr name="TextBox 6" id="6"/>
          <p:cNvSpPr txBox="true"/>
          <p:nvPr/>
        </p:nvSpPr>
        <p:spPr>
          <a:xfrm rot="0">
            <a:off x="597613" y="4289624"/>
            <a:ext cx="8133449" cy="977265"/>
          </a:xfrm>
          <a:prstGeom prst="rect">
            <a:avLst/>
          </a:prstGeom>
        </p:spPr>
        <p:txBody>
          <a:bodyPr anchor="t" rtlCol="false" tIns="0" lIns="0" bIns="0" rIns="0">
            <a:spAutoFit/>
          </a:bodyPr>
          <a:lstStyle/>
          <a:p>
            <a:pPr algn="just" marL="561341" indent="-280670" lvl="1">
              <a:lnSpc>
                <a:spcPts val="3900"/>
              </a:lnSpc>
              <a:buFont typeface="Arial"/>
              <a:buChar char="•"/>
            </a:pPr>
            <a:r>
              <a:rPr lang="en-US" sz="2600" spc="26">
                <a:solidFill>
                  <a:srgbClr val="222321"/>
                </a:solidFill>
                <a:latin typeface="Poppins Light"/>
              </a:rPr>
              <a:t>5,824 bikes</a:t>
            </a:r>
          </a:p>
          <a:p>
            <a:pPr algn="just" marL="561340" indent="-280670" lvl="1">
              <a:lnSpc>
                <a:spcPts val="3900"/>
              </a:lnSpc>
              <a:buFont typeface="Arial"/>
              <a:buChar char="•"/>
            </a:pPr>
            <a:r>
              <a:rPr lang="en-US" sz="2600" spc="26">
                <a:solidFill>
                  <a:srgbClr val="222321"/>
                </a:solidFill>
                <a:latin typeface="Poppins Light"/>
              </a:rPr>
              <a:t>692 docking stations</a:t>
            </a:r>
          </a:p>
        </p:txBody>
      </p:sp>
      <p:sp>
        <p:nvSpPr>
          <p:cNvPr name="Freeform 7" id="7"/>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204992" y="-322658"/>
            <a:ext cx="18697984" cy="2820335"/>
          </a:xfrm>
          <a:prstGeom prst="rect">
            <a:avLst/>
          </a:prstGeom>
          <a:solidFill>
            <a:srgbClr val="8CB561"/>
          </a:solidFill>
        </p:spPr>
      </p:sp>
      <p:sp>
        <p:nvSpPr>
          <p:cNvPr name="TextBox 3" id="3"/>
          <p:cNvSpPr txBox="true"/>
          <p:nvPr/>
        </p:nvSpPr>
        <p:spPr>
          <a:xfrm rot="0">
            <a:off x="1028700" y="751844"/>
            <a:ext cx="11782497"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a:rPr>
              <a:t>Business Background</a:t>
            </a:r>
          </a:p>
        </p:txBody>
      </p:sp>
      <p:sp>
        <p:nvSpPr>
          <p:cNvPr name="AutoShape 4" id="4"/>
          <p:cNvSpPr/>
          <p:nvPr/>
        </p:nvSpPr>
        <p:spPr>
          <a:xfrm rot="0">
            <a:off x="361777" y="3137819"/>
            <a:ext cx="8605120" cy="3042004"/>
          </a:xfrm>
          <a:prstGeom prst="rect">
            <a:avLst/>
          </a:prstGeom>
          <a:solidFill>
            <a:srgbClr val="FAFBFB"/>
          </a:solidFill>
        </p:spPr>
      </p:sp>
      <p:sp>
        <p:nvSpPr>
          <p:cNvPr name="TextBox 5" id="5"/>
          <p:cNvSpPr txBox="true"/>
          <p:nvPr/>
        </p:nvSpPr>
        <p:spPr>
          <a:xfrm rot="0">
            <a:off x="597613" y="343415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BIKE-SHARE PROGRAM OVERVIEW</a:t>
            </a:r>
          </a:p>
        </p:txBody>
      </p:sp>
      <p:sp>
        <p:nvSpPr>
          <p:cNvPr name="TextBox 6" id="6"/>
          <p:cNvSpPr txBox="true"/>
          <p:nvPr/>
        </p:nvSpPr>
        <p:spPr>
          <a:xfrm rot="0">
            <a:off x="597613" y="4289624"/>
            <a:ext cx="8133449" cy="977265"/>
          </a:xfrm>
          <a:prstGeom prst="rect">
            <a:avLst/>
          </a:prstGeom>
        </p:spPr>
        <p:txBody>
          <a:bodyPr anchor="t" rtlCol="false" tIns="0" lIns="0" bIns="0" rIns="0">
            <a:spAutoFit/>
          </a:bodyPr>
          <a:lstStyle/>
          <a:p>
            <a:pPr algn="just" marL="561341" indent="-280670" lvl="1">
              <a:lnSpc>
                <a:spcPts val="3900"/>
              </a:lnSpc>
              <a:buFont typeface="Arial"/>
              <a:buChar char="•"/>
            </a:pPr>
            <a:r>
              <a:rPr lang="en-US" sz="2600" spc="26">
                <a:solidFill>
                  <a:srgbClr val="222321"/>
                </a:solidFill>
                <a:latin typeface="Poppins Light"/>
              </a:rPr>
              <a:t>5,824 bikes</a:t>
            </a:r>
          </a:p>
          <a:p>
            <a:pPr algn="just" marL="561340" indent="-280670" lvl="1">
              <a:lnSpc>
                <a:spcPts val="3900"/>
              </a:lnSpc>
              <a:buFont typeface="Arial"/>
              <a:buChar char="•"/>
            </a:pPr>
            <a:r>
              <a:rPr lang="en-US" sz="2600" spc="26">
                <a:solidFill>
                  <a:srgbClr val="222321"/>
                </a:solidFill>
                <a:latin typeface="Poppins Light"/>
              </a:rPr>
              <a:t>692 docking stations</a:t>
            </a:r>
          </a:p>
        </p:txBody>
      </p:sp>
      <p:sp>
        <p:nvSpPr>
          <p:cNvPr name="AutoShape 7" id="7"/>
          <p:cNvSpPr/>
          <p:nvPr/>
        </p:nvSpPr>
        <p:spPr>
          <a:xfrm rot="0">
            <a:off x="9321103" y="3137819"/>
            <a:ext cx="8605120" cy="3042004"/>
          </a:xfrm>
          <a:prstGeom prst="rect">
            <a:avLst/>
          </a:prstGeom>
          <a:solidFill>
            <a:srgbClr val="FAFBFB"/>
          </a:solidFill>
        </p:spPr>
      </p:sp>
      <p:sp>
        <p:nvSpPr>
          <p:cNvPr name="TextBox 8" id="8"/>
          <p:cNvSpPr txBox="true"/>
          <p:nvPr/>
        </p:nvSpPr>
        <p:spPr>
          <a:xfrm rot="0">
            <a:off x="9562502" y="3434159"/>
            <a:ext cx="8122321"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USER BEHAVIOR STATISTICS</a:t>
            </a:r>
          </a:p>
        </p:txBody>
      </p:sp>
      <p:sp>
        <p:nvSpPr>
          <p:cNvPr name="TextBox 9" id="9"/>
          <p:cNvSpPr txBox="true"/>
          <p:nvPr/>
        </p:nvSpPr>
        <p:spPr>
          <a:xfrm rot="0">
            <a:off x="9562502" y="4289624"/>
            <a:ext cx="8122321" cy="97726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222321"/>
                </a:solidFill>
                <a:latin typeface="Poppins Light"/>
              </a:rPr>
              <a:t>8% assistive bikes</a:t>
            </a:r>
          </a:p>
          <a:p>
            <a:pPr marL="561340" indent="-280670" lvl="1">
              <a:lnSpc>
                <a:spcPts val="3900"/>
              </a:lnSpc>
              <a:buFont typeface="Arial"/>
              <a:buChar char="•"/>
            </a:pPr>
            <a:r>
              <a:rPr lang="en-US" sz="2600" spc="26">
                <a:solidFill>
                  <a:srgbClr val="222321"/>
                </a:solidFill>
                <a:latin typeface="Poppins Light"/>
              </a:rPr>
              <a:t>30% for daily commuting</a:t>
            </a:r>
          </a:p>
        </p:txBody>
      </p:sp>
      <p:sp>
        <p:nvSpPr>
          <p:cNvPr name="Freeform 10" id="10"/>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204992" y="-322658"/>
            <a:ext cx="18697984" cy="2820335"/>
          </a:xfrm>
          <a:prstGeom prst="rect">
            <a:avLst/>
          </a:prstGeom>
          <a:solidFill>
            <a:srgbClr val="8CB561"/>
          </a:solidFill>
        </p:spPr>
      </p:sp>
      <p:sp>
        <p:nvSpPr>
          <p:cNvPr name="TextBox 3" id="3"/>
          <p:cNvSpPr txBox="true"/>
          <p:nvPr/>
        </p:nvSpPr>
        <p:spPr>
          <a:xfrm rot="0">
            <a:off x="1028700" y="751844"/>
            <a:ext cx="11782497"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a:rPr>
              <a:t>Business Background</a:t>
            </a:r>
          </a:p>
        </p:txBody>
      </p:sp>
      <p:sp>
        <p:nvSpPr>
          <p:cNvPr name="AutoShape 4" id="4"/>
          <p:cNvSpPr/>
          <p:nvPr/>
        </p:nvSpPr>
        <p:spPr>
          <a:xfrm rot="0">
            <a:off x="361777" y="3137819"/>
            <a:ext cx="8605120" cy="3042004"/>
          </a:xfrm>
          <a:prstGeom prst="rect">
            <a:avLst/>
          </a:prstGeom>
          <a:solidFill>
            <a:srgbClr val="FAFBFB"/>
          </a:solidFill>
        </p:spPr>
      </p:sp>
      <p:sp>
        <p:nvSpPr>
          <p:cNvPr name="TextBox 5" id="5"/>
          <p:cNvSpPr txBox="true"/>
          <p:nvPr/>
        </p:nvSpPr>
        <p:spPr>
          <a:xfrm rot="0">
            <a:off x="597613" y="343415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BIKE-SHARE PROGRAM OVERVIEW</a:t>
            </a:r>
          </a:p>
        </p:txBody>
      </p:sp>
      <p:sp>
        <p:nvSpPr>
          <p:cNvPr name="TextBox 6" id="6"/>
          <p:cNvSpPr txBox="true"/>
          <p:nvPr/>
        </p:nvSpPr>
        <p:spPr>
          <a:xfrm rot="0">
            <a:off x="597613" y="4289624"/>
            <a:ext cx="8133449" cy="977265"/>
          </a:xfrm>
          <a:prstGeom prst="rect">
            <a:avLst/>
          </a:prstGeom>
        </p:spPr>
        <p:txBody>
          <a:bodyPr anchor="t" rtlCol="false" tIns="0" lIns="0" bIns="0" rIns="0">
            <a:spAutoFit/>
          </a:bodyPr>
          <a:lstStyle/>
          <a:p>
            <a:pPr algn="just" marL="561341" indent="-280670" lvl="1">
              <a:lnSpc>
                <a:spcPts val="3900"/>
              </a:lnSpc>
              <a:buFont typeface="Arial"/>
              <a:buChar char="•"/>
            </a:pPr>
            <a:r>
              <a:rPr lang="en-US" sz="2600" spc="26">
                <a:solidFill>
                  <a:srgbClr val="222321"/>
                </a:solidFill>
                <a:latin typeface="Poppins Light"/>
              </a:rPr>
              <a:t>5,824 bikes</a:t>
            </a:r>
          </a:p>
          <a:p>
            <a:pPr algn="just" marL="561340" indent="-280670" lvl="1">
              <a:lnSpc>
                <a:spcPts val="3900"/>
              </a:lnSpc>
              <a:buFont typeface="Arial"/>
              <a:buChar char="•"/>
            </a:pPr>
            <a:r>
              <a:rPr lang="en-US" sz="2600" spc="26">
                <a:solidFill>
                  <a:srgbClr val="222321"/>
                </a:solidFill>
                <a:latin typeface="Poppins Light"/>
              </a:rPr>
              <a:t>692 docking stations</a:t>
            </a:r>
          </a:p>
        </p:txBody>
      </p:sp>
      <p:grpSp>
        <p:nvGrpSpPr>
          <p:cNvPr name="Group 7" id="7"/>
          <p:cNvGrpSpPr/>
          <p:nvPr/>
        </p:nvGrpSpPr>
        <p:grpSpPr>
          <a:xfrm rot="0">
            <a:off x="9321103" y="3137819"/>
            <a:ext cx="8605120" cy="3042004"/>
            <a:chOff x="0" y="0"/>
            <a:chExt cx="11473493" cy="4056005"/>
          </a:xfrm>
        </p:grpSpPr>
        <p:sp>
          <p:nvSpPr>
            <p:cNvPr name="AutoShape 8" id="8"/>
            <p:cNvSpPr/>
            <p:nvPr/>
          </p:nvSpPr>
          <p:spPr>
            <a:xfrm rot="0">
              <a:off x="0" y="0"/>
              <a:ext cx="11473493" cy="4056005"/>
            </a:xfrm>
            <a:prstGeom prst="rect">
              <a:avLst/>
            </a:prstGeom>
            <a:solidFill>
              <a:srgbClr val="FAFBFB"/>
            </a:solidFill>
          </p:spPr>
        </p:sp>
        <p:sp>
          <p:nvSpPr>
            <p:cNvPr name="TextBox 9" id="9"/>
            <p:cNvSpPr txBox="true"/>
            <p:nvPr/>
          </p:nvSpPr>
          <p:spPr>
            <a:xfrm rot="0">
              <a:off x="321866" y="404646"/>
              <a:ext cx="10829761" cy="696595"/>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USER BEHAVIOR STATISTICS</a:t>
              </a:r>
            </a:p>
          </p:txBody>
        </p:sp>
        <p:sp>
          <p:nvSpPr>
            <p:cNvPr name="TextBox 10" id="10"/>
            <p:cNvSpPr txBox="true"/>
            <p:nvPr/>
          </p:nvSpPr>
          <p:spPr>
            <a:xfrm rot="0">
              <a:off x="321866" y="1564316"/>
              <a:ext cx="10829761" cy="127444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222321"/>
                  </a:solidFill>
                  <a:latin typeface="Poppins Light"/>
                </a:rPr>
                <a:t>8% assistive bikes</a:t>
              </a:r>
            </a:p>
            <a:p>
              <a:pPr marL="561340" indent="-280670" lvl="1">
                <a:lnSpc>
                  <a:spcPts val="3900"/>
                </a:lnSpc>
                <a:buFont typeface="Arial"/>
                <a:buChar char="•"/>
              </a:pPr>
              <a:r>
                <a:rPr lang="en-US" sz="2600" spc="26">
                  <a:solidFill>
                    <a:srgbClr val="222321"/>
                  </a:solidFill>
                  <a:latin typeface="Poppins Light"/>
                </a:rPr>
                <a:t>30% for daily commuting</a:t>
              </a:r>
            </a:p>
          </p:txBody>
        </p:sp>
      </p:grpSp>
      <p:sp>
        <p:nvSpPr>
          <p:cNvPr name="AutoShape 11" id="11"/>
          <p:cNvSpPr/>
          <p:nvPr/>
        </p:nvSpPr>
        <p:spPr>
          <a:xfrm rot="0">
            <a:off x="361777" y="6513193"/>
            <a:ext cx="8605120" cy="3042004"/>
          </a:xfrm>
          <a:prstGeom prst="rect">
            <a:avLst/>
          </a:prstGeom>
          <a:solidFill>
            <a:srgbClr val="FAFBFB"/>
          </a:solidFill>
        </p:spPr>
      </p:sp>
      <p:sp>
        <p:nvSpPr>
          <p:cNvPr name="TextBox 12" id="12"/>
          <p:cNvSpPr txBox="true"/>
          <p:nvPr/>
        </p:nvSpPr>
        <p:spPr>
          <a:xfrm rot="0">
            <a:off x="597613" y="671526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TYPES OF RIDERS</a:t>
            </a:r>
          </a:p>
        </p:txBody>
      </p:sp>
      <p:sp>
        <p:nvSpPr>
          <p:cNvPr name="TextBox 13" id="13"/>
          <p:cNvSpPr txBox="true"/>
          <p:nvPr/>
        </p:nvSpPr>
        <p:spPr>
          <a:xfrm rot="0">
            <a:off x="597613" y="7568709"/>
            <a:ext cx="8133449" cy="97726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8CB561"/>
                </a:solidFill>
                <a:latin typeface="Poppins Light Bold"/>
              </a:rPr>
              <a:t>casual </a:t>
            </a:r>
            <a:r>
              <a:rPr lang="en-US" sz="2600" spc="26">
                <a:solidFill>
                  <a:srgbClr val="222321"/>
                </a:solidFill>
                <a:latin typeface="Poppins Light"/>
              </a:rPr>
              <a:t>riders - single-ride &amp; full-day passes</a:t>
            </a:r>
          </a:p>
          <a:p>
            <a:pPr marL="561340" indent="-280670" lvl="1">
              <a:lnSpc>
                <a:spcPts val="3900"/>
              </a:lnSpc>
              <a:buFont typeface="Arial"/>
              <a:buChar char="•"/>
            </a:pPr>
            <a:r>
              <a:rPr lang="en-US" sz="2600" spc="26">
                <a:solidFill>
                  <a:srgbClr val="222321"/>
                </a:solidFill>
                <a:latin typeface="Poppins Light"/>
              </a:rPr>
              <a:t>Cyclistic </a:t>
            </a:r>
            <a:r>
              <a:rPr lang="en-US" sz="2600" spc="26">
                <a:solidFill>
                  <a:srgbClr val="8CB561"/>
                </a:solidFill>
                <a:latin typeface="Poppins Light Bold"/>
              </a:rPr>
              <a:t>member</a:t>
            </a:r>
            <a:r>
              <a:rPr lang="en-US" sz="2600" spc="26">
                <a:solidFill>
                  <a:srgbClr val="222321"/>
                </a:solidFill>
                <a:latin typeface="Poppins Light"/>
              </a:rPr>
              <a:t>s - annual membership</a:t>
            </a:r>
          </a:p>
        </p:txBody>
      </p:sp>
      <p:sp>
        <p:nvSpPr>
          <p:cNvPr name="Freeform 14" id="14"/>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321"/>
        </a:solidFill>
      </p:bgPr>
    </p:bg>
    <p:spTree>
      <p:nvGrpSpPr>
        <p:cNvPr id="1" name=""/>
        <p:cNvGrpSpPr/>
        <p:nvPr/>
      </p:nvGrpSpPr>
      <p:grpSpPr>
        <a:xfrm>
          <a:off x="0" y="0"/>
          <a:ext cx="0" cy="0"/>
          <a:chOff x="0" y="0"/>
          <a:chExt cx="0" cy="0"/>
        </a:xfrm>
      </p:grpSpPr>
      <p:sp>
        <p:nvSpPr>
          <p:cNvPr name="AutoShape 2" id="2"/>
          <p:cNvSpPr/>
          <p:nvPr/>
        </p:nvSpPr>
        <p:spPr>
          <a:xfrm rot="0">
            <a:off x="-204992" y="-322658"/>
            <a:ext cx="18697984" cy="2820335"/>
          </a:xfrm>
          <a:prstGeom prst="rect">
            <a:avLst/>
          </a:prstGeom>
          <a:solidFill>
            <a:srgbClr val="8CB561"/>
          </a:solidFill>
        </p:spPr>
      </p:sp>
      <p:sp>
        <p:nvSpPr>
          <p:cNvPr name="TextBox 3" id="3"/>
          <p:cNvSpPr txBox="true"/>
          <p:nvPr/>
        </p:nvSpPr>
        <p:spPr>
          <a:xfrm rot="0">
            <a:off x="1028700" y="751844"/>
            <a:ext cx="11782497" cy="981075"/>
          </a:xfrm>
          <a:prstGeom prst="rect">
            <a:avLst/>
          </a:prstGeom>
        </p:spPr>
        <p:txBody>
          <a:bodyPr anchor="t" rtlCol="false" tIns="0" lIns="0" bIns="0" rIns="0">
            <a:spAutoFit/>
          </a:bodyPr>
          <a:lstStyle/>
          <a:p>
            <a:pPr>
              <a:lnSpc>
                <a:spcPts val="7800"/>
              </a:lnSpc>
            </a:pPr>
            <a:r>
              <a:rPr lang="en-US" sz="6000" spc="60">
                <a:solidFill>
                  <a:srgbClr val="222321"/>
                </a:solidFill>
                <a:latin typeface="Poppins Bold"/>
              </a:rPr>
              <a:t>Business Background</a:t>
            </a:r>
          </a:p>
        </p:txBody>
      </p:sp>
      <p:sp>
        <p:nvSpPr>
          <p:cNvPr name="AutoShape 4" id="4"/>
          <p:cNvSpPr/>
          <p:nvPr/>
        </p:nvSpPr>
        <p:spPr>
          <a:xfrm rot="0">
            <a:off x="361777" y="3137819"/>
            <a:ext cx="8605120" cy="3042004"/>
          </a:xfrm>
          <a:prstGeom prst="rect">
            <a:avLst/>
          </a:prstGeom>
          <a:solidFill>
            <a:srgbClr val="FAFBFB"/>
          </a:solidFill>
        </p:spPr>
      </p:sp>
      <p:sp>
        <p:nvSpPr>
          <p:cNvPr name="TextBox 5" id="5"/>
          <p:cNvSpPr txBox="true"/>
          <p:nvPr/>
        </p:nvSpPr>
        <p:spPr>
          <a:xfrm rot="0">
            <a:off x="597613" y="3434159"/>
            <a:ext cx="8133449"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BIKE-SHARE PROGRAM OVERVIEW</a:t>
            </a:r>
          </a:p>
        </p:txBody>
      </p:sp>
      <p:sp>
        <p:nvSpPr>
          <p:cNvPr name="TextBox 6" id="6"/>
          <p:cNvSpPr txBox="true"/>
          <p:nvPr/>
        </p:nvSpPr>
        <p:spPr>
          <a:xfrm rot="0">
            <a:off x="597613" y="4289624"/>
            <a:ext cx="8133449" cy="977265"/>
          </a:xfrm>
          <a:prstGeom prst="rect">
            <a:avLst/>
          </a:prstGeom>
        </p:spPr>
        <p:txBody>
          <a:bodyPr anchor="t" rtlCol="false" tIns="0" lIns="0" bIns="0" rIns="0">
            <a:spAutoFit/>
          </a:bodyPr>
          <a:lstStyle/>
          <a:p>
            <a:pPr algn="just" marL="561341" indent="-280670" lvl="1">
              <a:lnSpc>
                <a:spcPts val="3900"/>
              </a:lnSpc>
              <a:buFont typeface="Arial"/>
              <a:buChar char="•"/>
            </a:pPr>
            <a:r>
              <a:rPr lang="en-US" sz="2600" spc="26">
                <a:solidFill>
                  <a:srgbClr val="222321"/>
                </a:solidFill>
                <a:latin typeface="Poppins Light"/>
              </a:rPr>
              <a:t>5,824 bikes</a:t>
            </a:r>
          </a:p>
          <a:p>
            <a:pPr algn="just" marL="561340" indent="-280670" lvl="1">
              <a:lnSpc>
                <a:spcPts val="3900"/>
              </a:lnSpc>
              <a:buFont typeface="Arial"/>
              <a:buChar char="•"/>
            </a:pPr>
            <a:r>
              <a:rPr lang="en-US" sz="2600" spc="26">
                <a:solidFill>
                  <a:srgbClr val="222321"/>
                </a:solidFill>
                <a:latin typeface="Poppins Light"/>
              </a:rPr>
              <a:t>692 docking stations</a:t>
            </a:r>
          </a:p>
        </p:txBody>
      </p:sp>
      <p:grpSp>
        <p:nvGrpSpPr>
          <p:cNvPr name="Group 7" id="7"/>
          <p:cNvGrpSpPr/>
          <p:nvPr/>
        </p:nvGrpSpPr>
        <p:grpSpPr>
          <a:xfrm rot="0">
            <a:off x="9321103" y="3137819"/>
            <a:ext cx="8605120" cy="3042004"/>
            <a:chOff x="0" y="0"/>
            <a:chExt cx="11473493" cy="4056005"/>
          </a:xfrm>
        </p:grpSpPr>
        <p:sp>
          <p:nvSpPr>
            <p:cNvPr name="AutoShape 8" id="8"/>
            <p:cNvSpPr/>
            <p:nvPr/>
          </p:nvSpPr>
          <p:spPr>
            <a:xfrm rot="0">
              <a:off x="0" y="0"/>
              <a:ext cx="11473493" cy="4056005"/>
            </a:xfrm>
            <a:prstGeom prst="rect">
              <a:avLst/>
            </a:prstGeom>
            <a:solidFill>
              <a:srgbClr val="FAFBFB"/>
            </a:solidFill>
          </p:spPr>
        </p:sp>
        <p:sp>
          <p:nvSpPr>
            <p:cNvPr name="TextBox 9" id="9"/>
            <p:cNvSpPr txBox="true"/>
            <p:nvPr/>
          </p:nvSpPr>
          <p:spPr>
            <a:xfrm rot="0">
              <a:off x="321866" y="404646"/>
              <a:ext cx="10829761" cy="696595"/>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USER BEHAVIOR STATISTICS</a:t>
              </a:r>
            </a:p>
          </p:txBody>
        </p:sp>
        <p:sp>
          <p:nvSpPr>
            <p:cNvPr name="TextBox 10" id="10"/>
            <p:cNvSpPr txBox="true"/>
            <p:nvPr/>
          </p:nvSpPr>
          <p:spPr>
            <a:xfrm rot="0">
              <a:off x="321866" y="1564316"/>
              <a:ext cx="10829761" cy="127444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222321"/>
                  </a:solidFill>
                  <a:latin typeface="Poppins Light"/>
                </a:rPr>
                <a:t>8% assistive bikes</a:t>
              </a:r>
            </a:p>
            <a:p>
              <a:pPr marL="561340" indent="-280670" lvl="1">
                <a:lnSpc>
                  <a:spcPts val="3900"/>
                </a:lnSpc>
                <a:buFont typeface="Arial"/>
                <a:buChar char="•"/>
              </a:pPr>
              <a:r>
                <a:rPr lang="en-US" sz="2600" spc="26">
                  <a:solidFill>
                    <a:srgbClr val="222321"/>
                  </a:solidFill>
                  <a:latin typeface="Poppins Light"/>
                </a:rPr>
                <a:t>30% for daily commuting</a:t>
              </a:r>
            </a:p>
          </p:txBody>
        </p:sp>
      </p:grpSp>
      <p:sp>
        <p:nvSpPr>
          <p:cNvPr name="AutoShape 11" id="11"/>
          <p:cNvSpPr/>
          <p:nvPr/>
        </p:nvSpPr>
        <p:spPr>
          <a:xfrm rot="0">
            <a:off x="9321103" y="6513193"/>
            <a:ext cx="8605120" cy="3042004"/>
          </a:xfrm>
          <a:prstGeom prst="rect">
            <a:avLst/>
          </a:prstGeom>
          <a:solidFill>
            <a:srgbClr val="FAFBFB"/>
          </a:solidFill>
        </p:spPr>
      </p:sp>
      <p:sp>
        <p:nvSpPr>
          <p:cNvPr name="TextBox 12" id="12"/>
          <p:cNvSpPr txBox="true"/>
          <p:nvPr/>
        </p:nvSpPr>
        <p:spPr>
          <a:xfrm rot="0">
            <a:off x="9562502" y="6715269"/>
            <a:ext cx="8122321" cy="529590"/>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MARKETING INITIATIVES</a:t>
            </a:r>
          </a:p>
        </p:txBody>
      </p:sp>
      <p:sp>
        <p:nvSpPr>
          <p:cNvPr name="TextBox 13" id="13"/>
          <p:cNvSpPr txBox="true"/>
          <p:nvPr/>
        </p:nvSpPr>
        <p:spPr>
          <a:xfrm rot="0">
            <a:off x="9562502" y="7568709"/>
            <a:ext cx="8122321" cy="97726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222321"/>
                </a:solidFill>
                <a:latin typeface="Poppins Light"/>
              </a:rPr>
              <a:t>email</a:t>
            </a:r>
          </a:p>
          <a:p>
            <a:pPr marL="561340" indent="-280670" lvl="1">
              <a:lnSpc>
                <a:spcPts val="3900"/>
              </a:lnSpc>
              <a:buFont typeface="Arial"/>
              <a:buChar char="•"/>
            </a:pPr>
            <a:r>
              <a:rPr lang="en-US" sz="2600" spc="26">
                <a:solidFill>
                  <a:srgbClr val="222321"/>
                </a:solidFill>
                <a:latin typeface="Poppins Light"/>
              </a:rPr>
              <a:t>social media</a:t>
            </a:r>
          </a:p>
        </p:txBody>
      </p:sp>
      <p:grpSp>
        <p:nvGrpSpPr>
          <p:cNvPr name="Group 14" id="14"/>
          <p:cNvGrpSpPr/>
          <p:nvPr/>
        </p:nvGrpSpPr>
        <p:grpSpPr>
          <a:xfrm rot="0">
            <a:off x="361777" y="6513193"/>
            <a:ext cx="8605120" cy="3042004"/>
            <a:chOff x="0" y="0"/>
            <a:chExt cx="11473493" cy="4056005"/>
          </a:xfrm>
        </p:grpSpPr>
        <p:sp>
          <p:nvSpPr>
            <p:cNvPr name="AutoShape 15" id="15"/>
            <p:cNvSpPr/>
            <p:nvPr/>
          </p:nvSpPr>
          <p:spPr>
            <a:xfrm rot="0">
              <a:off x="0" y="0"/>
              <a:ext cx="11473493" cy="4056005"/>
            </a:xfrm>
            <a:prstGeom prst="rect">
              <a:avLst/>
            </a:prstGeom>
            <a:solidFill>
              <a:srgbClr val="FAFBFB"/>
            </a:solidFill>
          </p:spPr>
        </p:sp>
        <p:sp>
          <p:nvSpPr>
            <p:cNvPr name="TextBox 16" id="16"/>
            <p:cNvSpPr txBox="true"/>
            <p:nvPr/>
          </p:nvSpPr>
          <p:spPr>
            <a:xfrm rot="0">
              <a:off x="314447" y="278960"/>
              <a:ext cx="10844599" cy="696595"/>
            </a:xfrm>
            <a:prstGeom prst="rect">
              <a:avLst/>
            </a:prstGeom>
          </p:spPr>
          <p:txBody>
            <a:bodyPr anchor="t" rtlCol="false" tIns="0" lIns="0" bIns="0" rIns="0">
              <a:spAutoFit/>
            </a:bodyPr>
            <a:lstStyle/>
            <a:p>
              <a:pPr>
                <a:lnSpc>
                  <a:spcPts val="4290"/>
                </a:lnSpc>
              </a:pPr>
              <a:r>
                <a:rPr lang="en-US" sz="3300" spc="330">
                  <a:solidFill>
                    <a:srgbClr val="222321"/>
                  </a:solidFill>
                  <a:latin typeface="Poppins Light Bold"/>
                </a:rPr>
                <a:t>TYPES OF RIDERS</a:t>
              </a:r>
            </a:p>
          </p:txBody>
        </p:sp>
        <p:sp>
          <p:nvSpPr>
            <p:cNvPr name="TextBox 17" id="17"/>
            <p:cNvSpPr txBox="true"/>
            <p:nvPr/>
          </p:nvSpPr>
          <p:spPr>
            <a:xfrm rot="0">
              <a:off x="314447" y="1435930"/>
              <a:ext cx="10844599" cy="1274445"/>
            </a:xfrm>
            <a:prstGeom prst="rect">
              <a:avLst/>
            </a:prstGeom>
          </p:spPr>
          <p:txBody>
            <a:bodyPr anchor="t" rtlCol="false" tIns="0" lIns="0" bIns="0" rIns="0">
              <a:spAutoFit/>
            </a:bodyPr>
            <a:lstStyle/>
            <a:p>
              <a:pPr marL="561341" indent="-280670" lvl="1">
                <a:lnSpc>
                  <a:spcPts val="3900"/>
                </a:lnSpc>
                <a:buFont typeface="Arial"/>
                <a:buChar char="•"/>
              </a:pPr>
              <a:r>
                <a:rPr lang="en-US" sz="2600" spc="26">
                  <a:solidFill>
                    <a:srgbClr val="8CB561"/>
                  </a:solidFill>
                  <a:latin typeface="Poppins Light Bold"/>
                </a:rPr>
                <a:t>casual </a:t>
              </a:r>
              <a:r>
                <a:rPr lang="en-US" sz="2600" spc="26">
                  <a:solidFill>
                    <a:srgbClr val="222321"/>
                  </a:solidFill>
                  <a:latin typeface="Poppins Light"/>
                </a:rPr>
                <a:t>riders - single-ride &amp; full-day passes</a:t>
              </a:r>
            </a:p>
            <a:p>
              <a:pPr marL="561340" indent="-280670" lvl="1">
                <a:lnSpc>
                  <a:spcPts val="3900"/>
                </a:lnSpc>
                <a:buFont typeface="Arial"/>
                <a:buChar char="•"/>
              </a:pPr>
              <a:r>
                <a:rPr lang="en-US" sz="2600" spc="26">
                  <a:solidFill>
                    <a:srgbClr val="222321"/>
                  </a:solidFill>
                  <a:latin typeface="Poppins Light"/>
                </a:rPr>
                <a:t>Cyclistic </a:t>
              </a:r>
              <a:r>
                <a:rPr lang="en-US" sz="2600" spc="26">
                  <a:solidFill>
                    <a:srgbClr val="8CB561"/>
                  </a:solidFill>
                  <a:latin typeface="Poppins Light Bold"/>
                </a:rPr>
                <a:t>member</a:t>
              </a:r>
              <a:r>
                <a:rPr lang="en-US" sz="2600" spc="26">
                  <a:solidFill>
                    <a:srgbClr val="222321"/>
                  </a:solidFill>
                  <a:latin typeface="Poppins Light"/>
                </a:rPr>
                <a:t>s - annual membership</a:t>
              </a:r>
            </a:p>
          </p:txBody>
        </p:sp>
      </p:grpSp>
      <p:sp>
        <p:nvSpPr>
          <p:cNvPr name="Freeform 18" id="18"/>
          <p:cNvSpPr/>
          <p:nvPr/>
        </p:nvSpPr>
        <p:spPr>
          <a:xfrm flipH="true" flipV="false" rot="0">
            <a:off x="14472100" y="546692"/>
            <a:ext cx="2701475" cy="2296254"/>
          </a:xfrm>
          <a:custGeom>
            <a:avLst/>
            <a:gdLst/>
            <a:ahLst/>
            <a:cxnLst/>
            <a:rect r="r" b="b" t="t" l="l"/>
            <a:pathLst>
              <a:path h="2296254" w="2701475">
                <a:moveTo>
                  <a:pt x="2701475" y="0"/>
                </a:moveTo>
                <a:lnTo>
                  <a:pt x="0" y="0"/>
                </a:lnTo>
                <a:lnTo>
                  <a:pt x="0" y="2296254"/>
                </a:lnTo>
                <a:lnTo>
                  <a:pt x="2701475" y="2296254"/>
                </a:lnTo>
                <a:lnTo>
                  <a:pt x="27014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CB561"/>
        </a:solidFill>
      </p:bgPr>
    </p:bg>
    <p:spTree>
      <p:nvGrpSpPr>
        <p:cNvPr id="1" name=""/>
        <p:cNvGrpSpPr/>
        <p:nvPr/>
      </p:nvGrpSpPr>
      <p:grpSpPr>
        <a:xfrm>
          <a:off x="0" y="0"/>
          <a:ext cx="0" cy="0"/>
          <a:chOff x="0" y="0"/>
          <a:chExt cx="0" cy="0"/>
        </a:xfrm>
      </p:grpSpPr>
      <p:sp>
        <p:nvSpPr>
          <p:cNvPr name="Freeform 2" id="2"/>
          <p:cNvSpPr/>
          <p:nvPr/>
        </p:nvSpPr>
        <p:spPr>
          <a:xfrm flipH="false" flipV="false" rot="0">
            <a:off x="7127259" y="-223972"/>
            <a:ext cx="11350425" cy="10734944"/>
          </a:xfrm>
          <a:custGeom>
            <a:avLst/>
            <a:gdLst/>
            <a:ahLst/>
            <a:cxnLst/>
            <a:rect r="r" b="b" t="t" l="l"/>
            <a:pathLst>
              <a:path h="10734944" w="11350425">
                <a:moveTo>
                  <a:pt x="0" y="0"/>
                </a:moveTo>
                <a:lnTo>
                  <a:pt x="11350425" y="0"/>
                </a:lnTo>
                <a:lnTo>
                  <a:pt x="11350425" y="10734944"/>
                </a:lnTo>
                <a:lnTo>
                  <a:pt x="0" y="10734944"/>
                </a:lnTo>
                <a:lnTo>
                  <a:pt x="0" y="0"/>
                </a:lnTo>
                <a:close/>
              </a:path>
            </a:pathLst>
          </a:custGeom>
          <a:blipFill>
            <a:blip r:embed="rId3"/>
            <a:stretch>
              <a:fillRect l="-20933" t="0" r="-20933" b="0"/>
            </a:stretch>
          </a:blipFill>
        </p:spPr>
      </p:sp>
      <p:sp>
        <p:nvSpPr>
          <p:cNvPr name="TextBox 3" id="3"/>
          <p:cNvSpPr txBox="true"/>
          <p:nvPr/>
        </p:nvSpPr>
        <p:spPr>
          <a:xfrm rot="0">
            <a:off x="586682" y="2918397"/>
            <a:ext cx="5174776" cy="1579245"/>
          </a:xfrm>
          <a:prstGeom prst="rect">
            <a:avLst/>
          </a:prstGeom>
        </p:spPr>
        <p:txBody>
          <a:bodyPr anchor="t" rtlCol="false" tIns="0" lIns="0" bIns="0" rIns="0">
            <a:spAutoFit/>
          </a:bodyPr>
          <a:lstStyle/>
          <a:p>
            <a:pPr>
              <a:lnSpc>
                <a:spcPts val="4200"/>
              </a:lnSpc>
            </a:pPr>
            <a:r>
              <a:rPr lang="en-US" sz="2800" spc="28">
                <a:solidFill>
                  <a:srgbClr val="222321"/>
                </a:solidFill>
                <a:latin typeface="Poppins Light Bold"/>
              </a:rPr>
              <a:t>How do annual members and casual riders use Cyclistic bikes differently?</a:t>
            </a:r>
          </a:p>
        </p:txBody>
      </p:sp>
      <p:sp>
        <p:nvSpPr>
          <p:cNvPr name="Freeform 4" id="4"/>
          <p:cNvSpPr/>
          <p:nvPr/>
        </p:nvSpPr>
        <p:spPr>
          <a:xfrm flipH="false" flipV="false" rot="0">
            <a:off x="1028700" y="6981653"/>
            <a:ext cx="3004492" cy="2553818"/>
          </a:xfrm>
          <a:custGeom>
            <a:avLst/>
            <a:gdLst/>
            <a:ahLst/>
            <a:cxnLst/>
            <a:rect r="r" b="b" t="t" l="l"/>
            <a:pathLst>
              <a:path h="2553818" w="3004492">
                <a:moveTo>
                  <a:pt x="0" y="0"/>
                </a:moveTo>
                <a:lnTo>
                  <a:pt x="3004492" y="0"/>
                </a:lnTo>
                <a:lnTo>
                  <a:pt x="3004492" y="2553818"/>
                </a:lnTo>
                <a:lnTo>
                  <a:pt x="0" y="2553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318871" y="9402612"/>
            <a:ext cx="18925742" cy="1150106"/>
          </a:xfrm>
          <a:prstGeom prst="rect">
            <a:avLst/>
          </a:prstGeom>
          <a:solidFill>
            <a:srgbClr val="222321"/>
          </a:solidFill>
        </p:spPr>
      </p:sp>
      <p:sp>
        <p:nvSpPr>
          <p:cNvPr name="AutoShape 6" id="6"/>
          <p:cNvSpPr/>
          <p:nvPr/>
        </p:nvSpPr>
        <p:spPr>
          <a:xfrm rot="0">
            <a:off x="7011977" y="-271421"/>
            <a:ext cx="230565" cy="10829843"/>
          </a:xfrm>
          <a:prstGeom prst="rect">
            <a:avLst/>
          </a:prstGeom>
          <a:solidFill>
            <a:srgbClr val="222321"/>
          </a:solidFill>
        </p:spPr>
      </p:sp>
      <p:sp>
        <p:nvSpPr>
          <p:cNvPr name="TextBox 7" id="7"/>
          <p:cNvSpPr txBox="true"/>
          <p:nvPr/>
        </p:nvSpPr>
        <p:spPr>
          <a:xfrm rot="0">
            <a:off x="586682" y="962025"/>
            <a:ext cx="8176318" cy="981075"/>
          </a:xfrm>
          <a:prstGeom prst="rect">
            <a:avLst/>
          </a:prstGeom>
        </p:spPr>
        <p:txBody>
          <a:bodyPr anchor="t" rtlCol="false" tIns="0" lIns="0" bIns="0" rIns="0">
            <a:spAutoFit/>
          </a:bodyPr>
          <a:lstStyle/>
          <a:p>
            <a:pPr>
              <a:lnSpc>
                <a:spcPts val="7800"/>
              </a:lnSpc>
            </a:pPr>
            <a:r>
              <a:rPr lang="en-US" sz="6000" spc="60">
                <a:solidFill>
                  <a:srgbClr val="FAFBFB"/>
                </a:solidFill>
                <a:latin typeface="Poppins Bold Bold Italics"/>
              </a:rPr>
              <a:t>Business Task</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DAF7fPhzCag</dc:identifier>
  <dcterms:modified xsi:type="dcterms:W3CDTF">2011-08-01T06:04:30Z</dcterms:modified>
  <cp:revision>1</cp:revision>
  <dc:title>Cyclistic</dc:title>
</cp:coreProperties>
</file>